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58" r:id="rId2"/>
    <p:sldId id="294" r:id="rId3"/>
    <p:sldId id="260" r:id="rId4"/>
    <p:sldId id="261" r:id="rId5"/>
    <p:sldId id="270" r:id="rId6"/>
    <p:sldId id="272" r:id="rId7"/>
    <p:sldId id="271" r:id="rId8"/>
    <p:sldId id="273" r:id="rId9"/>
    <p:sldId id="264" r:id="rId10"/>
    <p:sldId id="265" r:id="rId11"/>
    <p:sldId id="263" r:id="rId12"/>
    <p:sldId id="266" r:id="rId13"/>
    <p:sldId id="274" r:id="rId14"/>
    <p:sldId id="276" r:id="rId15"/>
    <p:sldId id="277" r:id="rId16"/>
    <p:sldId id="275" r:id="rId17"/>
    <p:sldId id="268" r:id="rId18"/>
    <p:sldId id="278" r:id="rId19"/>
    <p:sldId id="279" r:id="rId20"/>
    <p:sldId id="280" r:id="rId21"/>
    <p:sldId id="281" r:id="rId22"/>
    <p:sldId id="282" r:id="rId23"/>
    <p:sldId id="283" r:id="rId24"/>
    <p:sldId id="284" r:id="rId25"/>
    <p:sldId id="269" r:id="rId26"/>
    <p:sldId id="285" r:id="rId27"/>
    <p:sldId id="286" r:id="rId28"/>
    <p:sldId id="287" r:id="rId29"/>
    <p:sldId id="290" r:id="rId30"/>
    <p:sldId id="288" r:id="rId31"/>
    <p:sldId id="289" r:id="rId32"/>
    <p:sldId id="291" r:id="rId33"/>
    <p:sldId id="292" r:id="rId34"/>
    <p:sldId id="29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a:t>ADMIN</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B6E26FFC-9977-4BBC-BEC7-3D6B63754E52}">
      <dgm:prSet phldrT="[Text]"/>
      <dgm:spPr/>
      <dgm:t>
        <a:bodyPr/>
        <a:lstStyle/>
        <a:p>
          <a:r>
            <a:rPr lang="en-US" dirty="0"/>
            <a:t>STUDENT</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6D0E5D9F-7263-4526-A227-51301233F549}">
      <dgm:prSet phldrT="[Text]"/>
      <dgm:spPr/>
      <dgm:t>
        <a:bodyPr/>
        <a:lstStyle/>
        <a:p>
          <a:r>
            <a:rPr lang="en-US" dirty="0"/>
            <a:t>RESULT PROCESSING</a:t>
          </a:r>
        </a:p>
      </dgm:t>
    </dgm:pt>
    <dgm:pt modelId="{23416D07-25F8-426C-BC65-639E6BCF4D6D}" type="parTrans" cxnId="{C8C462C6-33A3-4E8B-91FE-36DBE92F1C4A}">
      <dgm:prSet/>
      <dgm:spPr/>
      <dgm:t>
        <a:bodyPr/>
        <a:lstStyle/>
        <a:p>
          <a:endParaRPr lang="en-US"/>
        </a:p>
      </dgm:t>
    </dgm:pt>
    <dgm:pt modelId="{DE289E29-1989-4D8E-8AA6-F030105B3F13}" type="sibTrans" cxnId="{C8C462C6-33A3-4E8B-91FE-36DBE92F1C4A}">
      <dgm:prSet/>
      <dgm:spPr/>
      <dgm:t>
        <a:bodyPr/>
        <a:lstStyle/>
        <a:p>
          <a:endParaRPr lang="en-US"/>
        </a:p>
      </dgm:t>
    </dgm:pt>
    <dgm:pt modelId="{E5E95E82-EF79-43CA-AA86-43B0E1CBCD3F}">
      <dgm:prSet phldrT="[Text]"/>
      <dgm:spPr/>
      <dgm:t>
        <a:bodyPr/>
        <a:lstStyle/>
        <a:p>
          <a:r>
            <a:rPr lang="en-US" dirty="0"/>
            <a:t>NOTICE </a:t>
          </a:r>
        </a:p>
      </dgm:t>
    </dgm:pt>
    <dgm:pt modelId="{FD76A3AE-1B6C-45A0-8E84-63160283749F}" type="parTrans" cxnId="{A76240AD-13F6-40C0-BD9B-102D5EC0AE51}">
      <dgm:prSet/>
      <dgm:spPr/>
      <dgm:t>
        <a:bodyPr/>
        <a:lstStyle/>
        <a:p>
          <a:endParaRPr lang="en-US"/>
        </a:p>
      </dgm:t>
    </dgm:pt>
    <dgm:pt modelId="{BF76010C-5523-4E13-B3E7-886DCE6AEBD4}" type="sibTrans" cxnId="{A76240AD-13F6-40C0-BD9B-102D5EC0AE51}">
      <dgm:prSet/>
      <dgm:spPr/>
      <dgm:t>
        <a:bodyPr/>
        <a:lstStyle/>
        <a:p>
          <a:endParaRPr lang="en-US"/>
        </a:p>
      </dgm:t>
    </dgm:pt>
    <dgm:pt modelId="{A2C8AA80-2A05-473B-9369-20FC09EB5466}">
      <dgm:prSet phldrT="[Text]"/>
      <dgm:spPr/>
      <dgm:t>
        <a:bodyPr/>
        <a:lstStyle/>
        <a:p>
          <a:r>
            <a:rPr lang="en-US" dirty="0"/>
            <a:t>DATABASE</a:t>
          </a:r>
        </a:p>
      </dgm:t>
    </dgm:pt>
    <dgm:pt modelId="{58176956-8A25-441E-AB85-4B39A1EFE506}" type="parTrans" cxnId="{82254991-C682-45EA-BE87-97231AFEEBE8}">
      <dgm:prSet/>
      <dgm:spPr/>
      <dgm:t>
        <a:bodyPr/>
        <a:lstStyle/>
        <a:p>
          <a:endParaRPr lang="en-IN"/>
        </a:p>
      </dgm:t>
    </dgm:pt>
    <dgm:pt modelId="{A232395E-9750-4C25-B863-BA0D6C831DFB}" type="sibTrans" cxnId="{82254991-C682-45EA-BE87-97231AFEEBE8}">
      <dgm:prSet/>
      <dgm:spPr/>
      <dgm:t>
        <a:bodyPr/>
        <a:lstStyle/>
        <a:p>
          <a:endParaRPr lang="en-IN"/>
        </a:p>
      </dgm:t>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5" custScaleX="102601">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5">
        <dgm:presLayoutVars>
          <dgm:bulletEnabled val="1"/>
        </dgm:presLayoutVars>
      </dgm:prSet>
      <dgm:spPr/>
    </dgm:pt>
    <dgm:pt modelId="{39AEACD1-F8CF-4528-8379-DAA829B3790B}" type="pres">
      <dgm:prSet presAssocID="{48634C00-2335-4923-9072-EB7482323D9C}" presName="sibTrans" presStyleCnt="0"/>
      <dgm:spPr/>
    </dgm:pt>
    <dgm:pt modelId="{25A33852-3C4B-4406-8856-3A4D6201948C}" type="pres">
      <dgm:prSet presAssocID="{6D0E5D9F-7263-4526-A227-51301233F549}" presName="node" presStyleLbl="node1" presStyleIdx="2" presStyleCnt="5">
        <dgm:presLayoutVars>
          <dgm:bulletEnabled val="1"/>
        </dgm:presLayoutVars>
      </dgm:prSet>
      <dgm:spPr/>
    </dgm:pt>
    <dgm:pt modelId="{562EDDC3-60FD-463F-A6DB-A597D604B642}" type="pres">
      <dgm:prSet presAssocID="{DE289E29-1989-4D8E-8AA6-F030105B3F13}" presName="sibTrans" presStyleCnt="0"/>
      <dgm:spPr/>
    </dgm:pt>
    <dgm:pt modelId="{86146B22-5360-4D1B-AC91-3378F10134EE}" type="pres">
      <dgm:prSet presAssocID="{E5E95E82-EF79-43CA-AA86-43B0E1CBCD3F}" presName="node" presStyleLbl="node1" presStyleIdx="3" presStyleCnt="5">
        <dgm:presLayoutVars>
          <dgm:bulletEnabled val="1"/>
        </dgm:presLayoutVars>
      </dgm:prSet>
      <dgm:spPr/>
    </dgm:pt>
    <dgm:pt modelId="{A0DCDDD6-F5E1-4C9D-97F8-709BDE4EDF3F}" type="pres">
      <dgm:prSet presAssocID="{BF76010C-5523-4E13-B3E7-886DCE6AEBD4}" presName="sibTrans" presStyleCnt="0"/>
      <dgm:spPr/>
    </dgm:pt>
    <dgm:pt modelId="{87F7DD5B-C7B8-43ED-A9A4-40ECE44D8C96}" type="pres">
      <dgm:prSet presAssocID="{A2C8AA80-2A05-473B-9369-20FC09EB5466}" presName="node" presStyleLbl="node1" presStyleIdx="4" presStyleCnt="5">
        <dgm:presLayoutVars>
          <dgm:bulletEnabled val="1"/>
        </dgm:presLayoutVars>
      </dgm:prSet>
      <dgm:spPr/>
    </dgm:pt>
  </dgm:ptLst>
  <dgm:cxnLst>
    <dgm:cxn modelId="{0676BA07-1135-49D0-993A-27A9F99FC0CD}" type="presOf" srcId="{B6E26FFC-9977-4BBC-BEC7-3D6B63754E52}" destId="{DAD9059A-916A-4916-A2A8-B42491568DD3}" srcOrd="0" destOrd="0" presId="urn:microsoft.com/office/officeart/2005/8/layout/hList6"/>
    <dgm:cxn modelId="{5351B217-259B-4E6A-85F5-2E408BEB0764}" type="presOf" srcId="{082E8A29-955A-4C7C-A174-3E9DCD4DC89B}" destId="{98302F07-D6A9-46A5-9807-EBF6C9F5B2DD}" srcOrd="0" destOrd="0" presId="urn:microsoft.com/office/officeart/2005/8/layout/hList6"/>
    <dgm:cxn modelId="{77BD0D2D-7C4E-49B3-9A72-0FD33F32D294}" type="presOf" srcId="{6D0E5D9F-7263-4526-A227-51301233F549}" destId="{25A33852-3C4B-4406-8856-3A4D6201948C}" srcOrd="0" destOrd="0" presId="urn:microsoft.com/office/officeart/2005/8/layout/hList6"/>
    <dgm:cxn modelId="{17E73148-9C08-4999-B21E-F3C5A0E3FC0C}" srcId="{CF9055CF-8DEB-4A02-949A-DE72B6AC5D37}" destId="{B6E26FFC-9977-4BBC-BEC7-3D6B63754E52}" srcOrd="1" destOrd="0" parTransId="{5CEFBD89-2F4F-4B51-A98A-0F3C86494166}" sibTransId="{48634C00-2335-4923-9072-EB7482323D9C}"/>
    <dgm:cxn modelId="{2986897A-7787-444F-B6C8-41F3823EF3C1}" srcId="{CF9055CF-8DEB-4A02-949A-DE72B6AC5D37}" destId="{082E8A29-955A-4C7C-A174-3E9DCD4DC89B}" srcOrd="0" destOrd="0" parTransId="{BA7938E6-8DFA-40B7-B4C4-EACC6D85FC31}" sibTransId="{C2176686-D23E-48EB-9D1B-1A1B46236638}"/>
    <dgm:cxn modelId="{82254991-C682-45EA-BE87-97231AFEEBE8}" srcId="{CF9055CF-8DEB-4A02-949A-DE72B6AC5D37}" destId="{A2C8AA80-2A05-473B-9369-20FC09EB5466}" srcOrd="4" destOrd="0" parTransId="{58176956-8A25-441E-AB85-4B39A1EFE506}" sibTransId="{A232395E-9750-4C25-B863-BA0D6C831DFB}"/>
    <dgm:cxn modelId="{A76240AD-13F6-40C0-BD9B-102D5EC0AE51}" srcId="{CF9055CF-8DEB-4A02-949A-DE72B6AC5D37}" destId="{E5E95E82-EF79-43CA-AA86-43B0E1CBCD3F}" srcOrd="3" destOrd="0" parTransId="{FD76A3AE-1B6C-45A0-8E84-63160283749F}" sibTransId="{BF76010C-5523-4E13-B3E7-886DCE6AEBD4}"/>
    <dgm:cxn modelId="{C8C462C6-33A3-4E8B-91FE-36DBE92F1C4A}" srcId="{CF9055CF-8DEB-4A02-949A-DE72B6AC5D37}" destId="{6D0E5D9F-7263-4526-A227-51301233F549}" srcOrd="2" destOrd="0" parTransId="{23416D07-25F8-426C-BC65-639E6BCF4D6D}" sibTransId="{DE289E29-1989-4D8E-8AA6-F030105B3F13}"/>
    <dgm:cxn modelId="{2FA258D4-5B38-426D-B0D7-CD8F217A1137}" type="presOf" srcId="{E5E95E82-EF79-43CA-AA86-43B0E1CBCD3F}" destId="{86146B22-5360-4D1B-AC91-3378F10134EE}" srcOrd="0" destOrd="0" presId="urn:microsoft.com/office/officeart/2005/8/layout/hList6"/>
    <dgm:cxn modelId="{24179AE2-AA7E-4702-A358-E95F80152CCA}" type="presOf" srcId="{CF9055CF-8DEB-4A02-949A-DE72B6AC5D37}" destId="{6F1872F4-A030-4D64-A17C-72EA1ABBD62E}" srcOrd="0" destOrd="0" presId="urn:microsoft.com/office/officeart/2005/8/layout/hList6"/>
    <dgm:cxn modelId="{23ED42E3-95DD-406E-A66E-20546DC0B638}" type="presOf" srcId="{A2C8AA80-2A05-473B-9369-20FC09EB5466}" destId="{87F7DD5B-C7B8-43ED-A9A4-40ECE44D8C96}" srcOrd="0" destOrd="0" presId="urn:microsoft.com/office/officeart/2005/8/layout/hList6"/>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B910F504-589D-4168-B820-FECB0EF26955}" type="presParOf" srcId="{6F1872F4-A030-4D64-A17C-72EA1ABBD62E}" destId="{39AEACD1-F8CF-4528-8379-DAA829B3790B}" srcOrd="3" destOrd="0" presId="urn:microsoft.com/office/officeart/2005/8/layout/hList6"/>
    <dgm:cxn modelId="{AEDC4C6E-DC7C-4364-8563-E748313EFA17}" type="presParOf" srcId="{6F1872F4-A030-4D64-A17C-72EA1ABBD62E}" destId="{25A33852-3C4B-4406-8856-3A4D6201948C}" srcOrd="4" destOrd="0" presId="urn:microsoft.com/office/officeart/2005/8/layout/hList6"/>
    <dgm:cxn modelId="{CBF7D188-2B16-4153-AEAE-C484C833188A}" type="presParOf" srcId="{6F1872F4-A030-4D64-A17C-72EA1ABBD62E}" destId="{562EDDC3-60FD-463F-A6DB-A597D604B642}" srcOrd="5" destOrd="0" presId="urn:microsoft.com/office/officeart/2005/8/layout/hList6"/>
    <dgm:cxn modelId="{A7220034-7FD2-4082-91F9-5EDDE0F524D0}" type="presParOf" srcId="{6F1872F4-A030-4D64-A17C-72EA1ABBD62E}" destId="{86146B22-5360-4D1B-AC91-3378F10134EE}" srcOrd="6" destOrd="0" presId="urn:microsoft.com/office/officeart/2005/8/layout/hList6"/>
    <dgm:cxn modelId="{6EDA093B-5F6F-4579-ABAB-EBCB1DE98B61}" type="presParOf" srcId="{6F1872F4-A030-4D64-A17C-72EA1ABBD62E}" destId="{A0DCDDD6-F5E1-4C9D-97F8-709BDE4EDF3F}" srcOrd="7" destOrd="0" presId="urn:microsoft.com/office/officeart/2005/8/layout/hList6"/>
    <dgm:cxn modelId="{881F14A4-5FBF-46C3-BD79-6A854F0C9854}" type="presParOf" srcId="{6F1872F4-A030-4D64-A17C-72EA1ABBD62E}" destId="{87F7DD5B-C7B8-43ED-A9A4-40ECE44D8C96}" srcOrd="8"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1065276" y="1065627"/>
          <a:ext cx="3986213" cy="1854958"/>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6050" tIns="0" rIns="145604" bIns="0" numCol="1" spcCol="1270" anchor="ctr" anchorCtr="0">
          <a:noAutofit/>
        </a:bodyPr>
        <a:lstStyle/>
        <a:p>
          <a:pPr marL="0" lvl="0" indent="0" algn="ctr" defTabSz="1022350">
            <a:lnSpc>
              <a:spcPct val="90000"/>
            </a:lnSpc>
            <a:spcBef>
              <a:spcPct val="0"/>
            </a:spcBef>
            <a:spcAft>
              <a:spcPct val="35000"/>
            </a:spcAft>
            <a:buNone/>
          </a:pPr>
          <a:r>
            <a:rPr lang="en-US" sz="2300" kern="1200" dirty="0"/>
            <a:t>ADMIN</a:t>
          </a:r>
        </a:p>
      </dsp:txBody>
      <dsp:txXfrm rot="5400000">
        <a:off x="351" y="797243"/>
        <a:ext cx="1854958" cy="2391727"/>
      </dsp:txXfrm>
    </dsp:sp>
    <dsp:sp modelId="{DAD9059A-916A-4916-A2A8-B42491568DD3}">
      <dsp:nvSpPr>
        <dsp:cNvPr id="0" name=""/>
        <dsp:cNvSpPr/>
      </dsp:nvSpPr>
      <dsp:spPr>
        <a:xfrm rot="16200000">
          <a:off x="901764" y="1089139"/>
          <a:ext cx="3986213" cy="1807933"/>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6050" tIns="0" rIns="145604" bIns="0" numCol="1" spcCol="1270" anchor="ctr" anchorCtr="0">
          <a:noAutofit/>
        </a:bodyPr>
        <a:lstStyle/>
        <a:p>
          <a:pPr marL="0" lvl="0" indent="0" algn="ctr" defTabSz="1022350">
            <a:lnSpc>
              <a:spcPct val="90000"/>
            </a:lnSpc>
            <a:spcBef>
              <a:spcPct val="0"/>
            </a:spcBef>
            <a:spcAft>
              <a:spcPct val="35000"/>
            </a:spcAft>
            <a:buNone/>
          </a:pPr>
          <a:r>
            <a:rPr lang="en-US" sz="2300" kern="1200" dirty="0"/>
            <a:t>STUDENT</a:t>
          </a:r>
        </a:p>
      </dsp:txBody>
      <dsp:txXfrm rot="5400000">
        <a:off x="1990904" y="797242"/>
        <a:ext cx="1807933" cy="2391727"/>
      </dsp:txXfrm>
    </dsp:sp>
    <dsp:sp modelId="{25A33852-3C4B-4406-8856-3A4D6201948C}">
      <dsp:nvSpPr>
        <dsp:cNvPr id="0" name=""/>
        <dsp:cNvSpPr/>
      </dsp:nvSpPr>
      <dsp:spPr>
        <a:xfrm rot="16200000">
          <a:off x="2845293" y="1089139"/>
          <a:ext cx="3986213" cy="1807933"/>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6050" tIns="0" rIns="145604" bIns="0" numCol="1" spcCol="1270" anchor="ctr" anchorCtr="0">
          <a:noAutofit/>
        </a:bodyPr>
        <a:lstStyle/>
        <a:p>
          <a:pPr marL="0" lvl="0" indent="0" algn="ctr" defTabSz="1022350">
            <a:lnSpc>
              <a:spcPct val="90000"/>
            </a:lnSpc>
            <a:spcBef>
              <a:spcPct val="0"/>
            </a:spcBef>
            <a:spcAft>
              <a:spcPct val="35000"/>
            </a:spcAft>
            <a:buNone/>
          </a:pPr>
          <a:r>
            <a:rPr lang="en-US" sz="2300" kern="1200" dirty="0"/>
            <a:t>RESULT PROCESSING</a:t>
          </a:r>
        </a:p>
      </dsp:txBody>
      <dsp:txXfrm rot="5400000">
        <a:off x="3934433" y="797242"/>
        <a:ext cx="1807933" cy="2391727"/>
      </dsp:txXfrm>
    </dsp:sp>
    <dsp:sp modelId="{86146B22-5360-4D1B-AC91-3378F10134EE}">
      <dsp:nvSpPr>
        <dsp:cNvPr id="0" name=""/>
        <dsp:cNvSpPr/>
      </dsp:nvSpPr>
      <dsp:spPr>
        <a:xfrm rot="16200000">
          <a:off x="4788822" y="1089139"/>
          <a:ext cx="3986213" cy="1807933"/>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6050" tIns="0" rIns="145604" bIns="0" numCol="1" spcCol="1270" anchor="ctr" anchorCtr="0">
          <a:noAutofit/>
        </a:bodyPr>
        <a:lstStyle/>
        <a:p>
          <a:pPr marL="0" lvl="0" indent="0" algn="ctr" defTabSz="1022350">
            <a:lnSpc>
              <a:spcPct val="90000"/>
            </a:lnSpc>
            <a:spcBef>
              <a:spcPct val="0"/>
            </a:spcBef>
            <a:spcAft>
              <a:spcPct val="35000"/>
            </a:spcAft>
            <a:buNone/>
          </a:pPr>
          <a:r>
            <a:rPr lang="en-US" sz="2300" kern="1200" dirty="0"/>
            <a:t>NOTICE </a:t>
          </a:r>
        </a:p>
      </dsp:txBody>
      <dsp:txXfrm rot="5400000">
        <a:off x="5877962" y="797242"/>
        <a:ext cx="1807933" cy="2391727"/>
      </dsp:txXfrm>
    </dsp:sp>
    <dsp:sp modelId="{87F7DD5B-C7B8-43ED-A9A4-40ECE44D8C96}">
      <dsp:nvSpPr>
        <dsp:cNvPr id="0" name=""/>
        <dsp:cNvSpPr/>
      </dsp:nvSpPr>
      <dsp:spPr>
        <a:xfrm rot="16200000">
          <a:off x="6732350" y="1089139"/>
          <a:ext cx="3986213" cy="1807933"/>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6050" tIns="0" rIns="145604" bIns="0" numCol="1" spcCol="1270" anchor="ctr" anchorCtr="0">
          <a:noAutofit/>
        </a:bodyPr>
        <a:lstStyle/>
        <a:p>
          <a:pPr marL="0" lvl="0" indent="0" algn="ctr" defTabSz="1022350">
            <a:lnSpc>
              <a:spcPct val="90000"/>
            </a:lnSpc>
            <a:spcBef>
              <a:spcPct val="0"/>
            </a:spcBef>
            <a:spcAft>
              <a:spcPct val="35000"/>
            </a:spcAft>
            <a:buNone/>
          </a:pPr>
          <a:r>
            <a:rPr lang="en-US" sz="2300" kern="1200" dirty="0"/>
            <a:t>DATABASE</a:t>
          </a:r>
        </a:p>
      </dsp:txBody>
      <dsp:txXfrm rot="5400000">
        <a:off x="7821490" y="797242"/>
        <a:ext cx="1807933" cy="2391727"/>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11/25/2024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11/25/2024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11/25/2024</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11/25/2024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11/25/2024</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11/25/2024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11/25/2024</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11/25/2024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11/25/2024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11/25/2024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11/25/2024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11/25/2024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11/25/2024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11/25/2024</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50610" y="1430494"/>
            <a:ext cx="8500062" cy="2387600"/>
          </a:xfrm>
        </p:spPr>
        <p:txBody>
          <a:bodyPr/>
          <a:lstStyle/>
          <a:p>
            <a:r>
              <a:rPr lang="en-US" dirty="0"/>
              <a:t>STUDENT RESULT MANAGEMENT SYSTEM</a:t>
            </a:r>
          </a:p>
        </p:txBody>
      </p:sp>
      <p:sp>
        <p:nvSpPr>
          <p:cNvPr id="6" name="TextBox 5">
            <a:extLst>
              <a:ext uri="{FF2B5EF4-FFF2-40B4-BE49-F238E27FC236}">
                <a16:creationId xmlns:a16="http://schemas.microsoft.com/office/drawing/2014/main" id="{68200CF5-4250-792E-C995-F71ABFF95AF7}"/>
              </a:ext>
            </a:extLst>
          </p:cNvPr>
          <p:cNvSpPr txBox="1"/>
          <p:nvPr/>
        </p:nvSpPr>
        <p:spPr>
          <a:xfrm>
            <a:off x="3597570" y="4683245"/>
            <a:ext cx="2498430" cy="646331"/>
          </a:xfrm>
          <a:prstGeom prst="rect">
            <a:avLst/>
          </a:prstGeom>
          <a:noFill/>
        </p:spPr>
        <p:txBody>
          <a:bodyPr wrap="square" rtlCol="0">
            <a:spAutoFit/>
          </a:bodyPr>
          <a:lstStyle/>
          <a:p>
            <a:r>
              <a:rPr lang="en-IN" dirty="0"/>
              <a:t>BENJAMIN NICOLAS S (22801005)</a:t>
            </a:r>
          </a:p>
        </p:txBody>
      </p:sp>
      <p:sp>
        <p:nvSpPr>
          <p:cNvPr id="7" name="TextBox 6">
            <a:extLst>
              <a:ext uri="{FF2B5EF4-FFF2-40B4-BE49-F238E27FC236}">
                <a16:creationId xmlns:a16="http://schemas.microsoft.com/office/drawing/2014/main" id="{0A67C887-84A3-BB53-797D-3B05ADAA5A3F}"/>
              </a:ext>
            </a:extLst>
          </p:cNvPr>
          <p:cNvSpPr txBox="1"/>
          <p:nvPr/>
        </p:nvSpPr>
        <p:spPr>
          <a:xfrm>
            <a:off x="6587613" y="4681700"/>
            <a:ext cx="2498430" cy="646331"/>
          </a:xfrm>
          <a:prstGeom prst="rect">
            <a:avLst/>
          </a:prstGeom>
          <a:noFill/>
        </p:spPr>
        <p:txBody>
          <a:bodyPr wrap="square" rtlCol="0">
            <a:spAutoFit/>
          </a:bodyPr>
          <a:lstStyle/>
          <a:p>
            <a:r>
              <a:rPr lang="en-IN" dirty="0"/>
              <a:t>CHARLESS BINNY K (22801007)</a:t>
            </a:r>
          </a:p>
        </p:txBody>
      </p:sp>
      <p:sp>
        <p:nvSpPr>
          <p:cNvPr id="8" name="TextBox 7">
            <a:extLst>
              <a:ext uri="{FF2B5EF4-FFF2-40B4-BE49-F238E27FC236}">
                <a16:creationId xmlns:a16="http://schemas.microsoft.com/office/drawing/2014/main" id="{9690BD2B-74B3-FA96-C527-5C28CF4FD33A}"/>
              </a:ext>
            </a:extLst>
          </p:cNvPr>
          <p:cNvSpPr txBox="1"/>
          <p:nvPr/>
        </p:nvSpPr>
        <p:spPr>
          <a:xfrm>
            <a:off x="9577656" y="4681701"/>
            <a:ext cx="2889646" cy="646331"/>
          </a:xfrm>
          <a:prstGeom prst="rect">
            <a:avLst/>
          </a:prstGeom>
          <a:noFill/>
        </p:spPr>
        <p:txBody>
          <a:bodyPr wrap="square" rtlCol="0">
            <a:spAutoFit/>
          </a:bodyPr>
          <a:lstStyle/>
          <a:p>
            <a:r>
              <a:rPr lang="en-IN" dirty="0"/>
              <a:t>MADHUMITHA G</a:t>
            </a:r>
          </a:p>
          <a:p>
            <a:r>
              <a:rPr lang="en-IN" dirty="0"/>
              <a:t>(22801030)</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SYSTEM ARCHITECTURE</a:t>
            </a:r>
          </a:p>
        </p:txBody>
      </p:sp>
      <p:pic>
        <p:nvPicPr>
          <p:cNvPr id="7" name="Picture 1">
            <a:extLst>
              <a:ext uri="{FF2B5EF4-FFF2-40B4-BE49-F238E27FC236}">
                <a16:creationId xmlns:a16="http://schemas.microsoft.com/office/drawing/2014/main" id="{1F3AEC31-BB29-E418-43A2-1C5CC600B2A2}"/>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a:xfrm>
            <a:off x="2216109" y="2292670"/>
            <a:ext cx="7566988" cy="418087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LIST OF MODULES</a:t>
            </a: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3059803519"/>
              </p:ext>
            </p:extLst>
          </p:nvPr>
        </p:nvGraphicFramePr>
        <p:xfrm>
          <a:off x="1466338" y="2230079"/>
          <a:ext cx="9629775" cy="3986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 ADMIN</a:t>
            </a:r>
          </a:p>
        </p:txBody>
      </p:sp>
      <p:sp>
        <p:nvSpPr>
          <p:cNvPr id="4" name="Rectangle 1">
            <a:extLst>
              <a:ext uri="{FF2B5EF4-FFF2-40B4-BE49-F238E27FC236}">
                <a16:creationId xmlns:a16="http://schemas.microsoft.com/office/drawing/2014/main" id="{614289CA-C93C-6B46-C226-478E188B68A8}"/>
              </a:ext>
            </a:extLst>
          </p:cNvPr>
          <p:cNvSpPr>
            <a:spLocks noChangeArrowheads="1"/>
          </p:cNvSpPr>
          <p:nvPr/>
        </p:nvSpPr>
        <p:spPr bwMode="auto">
          <a:xfrm>
            <a:off x="698089" y="2106736"/>
            <a:ext cx="10284544"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Manage user accounts by adding, editing, or removing students, teachers, and other administrators.</a:t>
            </a:r>
          </a:p>
          <a:p>
            <a:pPr marL="342900" marR="0" lvl="0" indent="-342900" algn="just" defTabSz="914400" rtl="0" eaLnBrk="0" fontAlgn="base" latinLnBrk="0" hangingPunct="0">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Assign roles and permissions to ensure role-based access control within the system.</a:t>
            </a:r>
          </a:p>
          <a:p>
            <a:pPr marL="342900" marR="0" lvl="0" indent="-342900" algn="just" defTabSz="914400" rtl="0" eaLnBrk="0" fontAlgn="base" latinLnBrk="0" hangingPunct="0">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Upload, update, and manage student data, including academic records and personal details.</a:t>
            </a:r>
          </a:p>
          <a:p>
            <a:pPr marL="342900" marR="0" lvl="0" indent="-342900" algn="just" defTabSz="914400" rtl="0" eaLnBrk="0" fontAlgn="base" latinLnBrk="0" hangingPunct="0">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Oversee result processing and approve or finalize grades submitted by teachers.</a:t>
            </a:r>
          </a:p>
          <a:p>
            <a:pPr marL="342900" marR="0" lvl="0" indent="-342900" algn="just" defTabSz="914400" rtl="0" eaLnBrk="0" fontAlgn="base" latinLnBrk="0" hangingPunct="0">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Generate, view, and distribute comprehensive grade reports for individuals or classes.</a:t>
            </a:r>
          </a:p>
          <a:p>
            <a:pPr marL="342900" marR="0" lvl="0" indent="-342900" algn="just" defTabSz="914400" rtl="0" eaLnBrk="0" fontAlgn="base" latinLnBrk="0" hangingPunct="0">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Monitor system usage and generate analytics on user activity, performance trends, and institutional metrics.</a:t>
            </a:r>
          </a:p>
          <a:p>
            <a:pPr marL="342900" marR="0" lvl="0" indent="-342900" algn="just" defTabSz="914400" rtl="0" eaLnBrk="0" fontAlgn="base" latinLnBrk="0" hangingPunct="0">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Manage data backup and restoration processes to ensure data integrity and recovery in case of failures.</a:t>
            </a:r>
          </a:p>
          <a:p>
            <a:pPr marL="342900" marR="0" lvl="0" indent="-342900" algn="just" defTabSz="914400" rtl="0" eaLnBrk="0" fontAlgn="base" latinLnBrk="0" hangingPunct="0">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Configure system settings, including grading schemes, assessment weightages, and academic calendar updates.</a:t>
            </a:r>
          </a:p>
          <a:p>
            <a:pPr marL="342900" marR="0" lvl="0" indent="-342900" algn="just" defTabSz="914400" rtl="0" eaLnBrk="0" fontAlgn="base" latinLnBrk="0" hangingPunct="0">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Ensure compliance with data security policies by managing encrypted storage and access logs.</a:t>
            </a:r>
          </a:p>
          <a:p>
            <a:pPr marL="342900" marR="0" lvl="0" indent="-342900" algn="just" defTabSz="914400" rtl="0" eaLnBrk="0" fontAlgn="base" latinLnBrk="0" hangingPunct="0">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Resolve user queries and troubleshoot issues related to system access or data discrepancies. </a:t>
            </a:r>
          </a:p>
        </p:txBody>
      </p:sp>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8D517-21A2-0434-203B-0D78B1511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7167DC-5084-141F-53D2-A571EFF6436A}"/>
              </a:ext>
            </a:extLst>
          </p:cNvPr>
          <p:cNvSpPr>
            <a:spLocks noGrp="1"/>
          </p:cNvSpPr>
          <p:nvPr>
            <p:ph type="title"/>
          </p:nvPr>
        </p:nvSpPr>
        <p:spPr/>
        <p:txBody>
          <a:bodyPr/>
          <a:lstStyle/>
          <a:p>
            <a:r>
              <a:rPr lang="en-US" dirty="0"/>
              <a:t>MODULE 2: STUDENT</a:t>
            </a:r>
          </a:p>
        </p:txBody>
      </p:sp>
      <p:sp>
        <p:nvSpPr>
          <p:cNvPr id="5" name="Rectangle 2">
            <a:extLst>
              <a:ext uri="{FF2B5EF4-FFF2-40B4-BE49-F238E27FC236}">
                <a16:creationId xmlns:a16="http://schemas.microsoft.com/office/drawing/2014/main" id="{7791767C-0825-DA56-F96E-0CCF28451B54}"/>
              </a:ext>
            </a:extLst>
          </p:cNvPr>
          <p:cNvSpPr>
            <a:spLocks noChangeArrowheads="1"/>
          </p:cNvSpPr>
          <p:nvPr/>
        </p:nvSpPr>
        <p:spPr bwMode="auto">
          <a:xfrm>
            <a:off x="894735" y="2455386"/>
            <a:ext cx="9458632" cy="3427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Allow students to securely log in and access their academic records.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Enable students to view their grades and download result reports in real-time.</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 options for students to update their personal details, such as contact information.</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Allow students to track academic progress across different semesters or terms.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Facilitate communication with administrators or teachers regarding discrepancies in grades. </a:t>
            </a:r>
          </a:p>
        </p:txBody>
      </p:sp>
    </p:spTree>
    <p:extLst>
      <p:ext uri="{BB962C8B-B14F-4D97-AF65-F5344CB8AC3E}">
        <p14:creationId xmlns:p14="http://schemas.microsoft.com/office/powerpoint/2010/main" val="3139605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BE3DB-3340-5C33-763E-5133BAC5E8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0F9125-E9C0-E1BC-45CB-E3CABDB289CF}"/>
              </a:ext>
            </a:extLst>
          </p:cNvPr>
          <p:cNvSpPr>
            <a:spLocks noGrp="1"/>
          </p:cNvSpPr>
          <p:nvPr>
            <p:ph type="title"/>
          </p:nvPr>
        </p:nvSpPr>
        <p:spPr/>
        <p:txBody>
          <a:bodyPr/>
          <a:lstStyle/>
          <a:p>
            <a:r>
              <a:rPr lang="en-US" dirty="0"/>
              <a:t>MODULE 3: RESULT PROCESSING</a:t>
            </a:r>
          </a:p>
        </p:txBody>
      </p:sp>
      <p:sp>
        <p:nvSpPr>
          <p:cNvPr id="4" name="Rectangle 1">
            <a:extLst>
              <a:ext uri="{FF2B5EF4-FFF2-40B4-BE49-F238E27FC236}">
                <a16:creationId xmlns:a16="http://schemas.microsoft.com/office/drawing/2014/main" id="{C6CFE570-C376-260A-CC6B-7B9CF95FFC78}"/>
              </a:ext>
            </a:extLst>
          </p:cNvPr>
          <p:cNvSpPr>
            <a:spLocks noChangeArrowheads="1"/>
          </p:cNvSpPr>
          <p:nvPr/>
        </p:nvSpPr>
        <p:spPr bwMode="auto">
          <a:xfrm>
            <a:off x="717753" y="4136779"/>
            <a:ext cx="102845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51E270B5-BA3B-CD6F-103B-580579C0EDD5}"/>
              </a:ext>
            </a:extLst>
          </p:cNvPr>
          <p:cNvSpPr>
            <a:spLocks noChangeArrowheads="1"/>
          </p:cNvSpPr>
          <p:nvPr/>
        </p:nvSpPr>
        <p:spPr bwMode="auto">
          <a:xfrm>
            <a:off x="609598" y="2402238"/>
            <a:ext cx="11277600" cy="307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Automate grade calculation based on predefined criteria and weightages for assessments.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Validate and process raw scores submitted by teachers to ensure accuracy.</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Generate cumulative grade point averages (CGPA) or final grades for each student.</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Support adjustments for special cases, such as re-evaluations or grade corrections.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 with the reporting module to generate detailed grade reports for individual students or entire classes. </a:t>
            </a:r>
          </a:p>
        </p:txBody>
      </p:sp>
    </p:spTree>
    <p:extLst>
      <p:ext uri="{BB962C8B-B14F-4D97-AF65-F5344CB8AC3E}">
        <p14:creationId xmlns:p14="http://schemas.microsoft.com/office/powerpoint/2010/main" val="1991151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0EDA4-F794-B176-DC8B-F4E39D9BC8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14CAF6-FFD6-DF05-117D-3B8AD5730E6F}"/>
              </a:ext>
            </a:extLst>
          </p:cNvPr>
          <p:cNvSpPr>
            <a:spLocks noGrp="1"/>
          </p:cNvSpPr>
          <p:nvPr>
            <p:ph type="title"/>
          </p:nvPr>
        </p:nvSpPr>
        <p:spPr/>
        <p:txBody>
          <a:bodyPr/>
          <a:lstStyle/>
          <a:p>
            <a:r>
              <a:rPr lang="en-US" dirty="0"/>
              <a:t>MODULE 4: DATABASE</a:t>
            </a:r>
          </a:p>
        </p:txBody>
      </p:sp>
      <p:sp>
        <p:nvSpPr>
          <p:cNvPr id="3" name="Rectangle 1">
            <a:extLst>
              <a:ext uri="{FF2B5EF4-FFF2-40B4-BE49-F238E27FC236}">
                <a16:creationId xmlns:a16="http://schemas.microsoft.com/office/drawing/2014/main" id="{633BE0A9-A62F-6FFB-C354-D8740C81D739}"/>
              </a:ext>
            </a:extLst>
          </p:cNvPr>
          <p:cNvSpPr>
            <a:spLocks noChangeArrowheads="1"/>
          </p:cNvSpPr>
          <p:nvPr/>
        </p:nvSpPr>
        <p:spPr bwMode="auto">
          <a:xfrm>
            <a:off x="824386" y="2458841"/>
            <a:ext cx="10795819" cy="2570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Store all student, teacher, and administrator data securely using encryption.</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Maintain academic records, including grades, attendance, and personal details.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Ensure role-based data access to protect sensitive information.</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Support backup and recovery mechanisms to prevent data loss during system failures.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Allow for efficient querying and retrieval of data for reports, analytics, or audits. </a:t>
            </a:r>
          </a:p>
        </p:txBody>
      </p:sp>
    </p:spTree>
    <p:extLst>
      <p:ext uri="{BB962C8B-B14F-4D97-AF65-F5344CB8AC3E}">
        <p14:creationId xmlns:p14="http://schemas.microsoft.com/office/powerpoint/2010/main" val="3364326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A2275-757A-CBBD-C3F2-139CFE9583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D3AA5E-BA64-D2DE-E003-A6C7C9C1F54D}"/>
              </a:ext>
            </a:extLst>
          </p:cNvPr>
          <p:cNvSpPr>
            <a:spLocks noGrp="1"/>
          </p:cNvSpPr>
          <p:nvPr>
            <p:ph type="title"/>
          </p:nvPr>
        </p:nvSpPr>
        <p:spPr/>
        <p:txBody>
          <a:bodyPr/>
          <a:lstStyle/>
          <a:p>
            <a:r>
              <a:rPr lang="en-US" dirty="0"/>
              <a:t>MODULE 5: NOTICE</a:t>
            </a:r>
          </a:p>
        </p:txBody>
      </p:sp>
      <p:sp>
        <p:nvSpPr>
          <p:cNvPr id="3" name="Rectangle 1">
            <a:extLst>
              <a:ext uri="{FF2B5EF4-FFF2-40B4-BE49-F238E27FC236}">
                <a16:creationId xmlns:a16="http://schemas.microsoft.com/office/drawing/2014/main" id="{BAB75526-0A8C-03A7-14A9-0A6AADCC2E22}"/>
              </a:ext>
            </a:extLst>
          </p:cNvPr>
          <p:cNvSpPr>
            <a:spLocks noChangeArrowheads="1"/>
          </p:cNvSpPr>
          <p:nvPr/>
        </p:nvSpPr>
        <p:spPr bwMode="auto">
          <a:xfrm>
            <a:off x="683243" y="2583642"/>
            <a:ext cx="10682848" cy="2570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Allow administrators to create and publish notices for students and staff.</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Display announcements, such as result publication dates, important deadlines, or updates.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 role-based visibility, ensuring relevant notices reach the intended audience.</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Archive old notices for future reference or documentation purposes.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Enable notifications through email or SMS for critical updates and reminders. </a:t>
            </a:r>
          </a:p>
        </p:txBody>
      </p:sp>
    </p:spTree>
    <p:extLst>
      <p:ext uri="{BB962C8B-B14F-4D97-AF65-F5344CB8AC3E}">
        <p14:creationId xmlns:p14="http://schemas.microsoft.com/office/powerpoint/2010/main" val="26521065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OUTPUT</a:t>
            </a:r>
          </a:p>
        </p:txBody>
      </p:sp>
      <p:pic>
        <p:nvPicPr>
          <p:cNvPr id="5" name="Picture 4">
            <a:extLst>
              <a:ext uri="{FF2B5EF4-FFF2-40B4-BE49-F238E27FC236}">
                <a16:creationId xmlns:a16="http://schemas.microsoft.com/office/drawing/2014/main" id="{8B7E8FB3-73D9-BA79-E872-AAE91B8CFD68}"/>
              </a:ext>
            </a:extLst>
          </p:cNvPr>
          <p:cNvPicPr/>
          <p:nvPr/>
        </p:nvPicPr>
        <p:blipFill>
          <a:blip r:embed="rId2"/>
          <a:stretch>
            <a:fillRect/>
          </a:stretch>
        </p:blipFill>
        <p:spPr>
          <a:xfrm>
            <a:off x="1554172" y="2467897"/>
            <a:ext cx="8287917" cy="3834579"/>
          </a:xfrm>
          <a:prstGeom prst="rect">
            <a:avLst/>
          </a:prstGeom>
        </p:spPr>
      </p:pic>
    </p:spTree>
    <p:extLst>
      <p:ext uri="{BB962C8B-B14F-4D97-AF65-F5344CB8AC3E}">
        <p14:creationId xmlns:p14="http://schemas.microsoft.com/office/powerpoint/2010/main" val="14574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0DDD9-DB60-6818-47BD-31050BEA46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3574DF-58DF-EB7E-5001-1AFF29222881}"/>
              </a:ext>
            </a:extLst>
          </p:cNvPr>
          <p:cNvSpPr>
            <a:spLocks noGrp="1"/>
          </p:cNvSpPr>
          <p:nvPr>
            <p:ph type="title"/>
          </p:nvPr>
        </p:nvSpPr>
        <p:spPr/>
        <p:txBody>
          <a:bodyPr>
            <a:normAutofit/>
          </a:bodyPr>
          <a:lstStyle/>
          <a:p>
            <a:r>
              <a:rPr lang="en-US" sz="4400" dirty="0"/>
              <a:t>OUTPUT</a:t>
            </a:r>
          </a:p>
        </p:txBody>
      </p:sp>
      <p:pic>
        <p:nvPicPr>
          <p:cNvPr id="3" name="Picture 2">
            <a:extLst>
              <a:ext uri="{FF2B5EF4-FFF2-40B4-BE49-F238E27FC236}">
                <a16:creationId xmlns:a16="http://schemas.microsoft.com/office/drawing/2014/main" id="{171C6475-78ED-F236-58A6-14463F3F4A56}"/>
              </a:ext>
            </a:extLst>
          </p:cNvPr>
          <p:cNvPicPr/>
          <p:nvPr/>
        </p:nvPicPr>
        <p:blipFill>
          <a:blip r:embed="rId2"/>
          <a:srcRect l="7375" t="8016" r="5343" b="13783"/>
          <a:stretch/>
        </p:blipFill>
        <p:spPr>
          <a:xfrm>
            <a:off x="2295832" y="2556387"/>
            <a:ext cx="7600335" cy="3609128"/>
          </a:xfrm>
          <a:prstGeom prst="rect">
            <a:avLst/>
          </a:prstGeom>
        </p:spPr>
      </p:pic>
    </p:spTree>
    <p:extLst>
      <p:ext uri="{BB962C8B-B14F-4D97-AF65-F5344CB8AC3E}">
        <p14:creationId xmlns:p14="http://schemas.microsoft.com/office/powerpoint/2010/main" val="3634130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84D99-3A24-7F9C-DE35-46E3524AC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DAD559-1C6E-5CD7-BCA7-4C2EC4FA3A76}"/>
              </a:ext>
            </a:extLst>
          </p:cNvPr>
          <p:cNvSpPr>
            <a:spLocks noGrp="1"/>
          </p:cNvSpPr>
          <p:nvPr>
            <p:ph type="title"/>
          </p:nvPr>
        </p:nvSpPr>
        <p:spPr/>
        <p:txBody>
          <a:bodyPr>
            <a:normAutofit/>
          </a:bodyPr>
          <a:lstStyle/>
          <a:p>
            <a:r>
              <a:rPr lang="en-US" sz="4400" dirty="0"/>
              <a:t>OUTPUT</a:t>
            </a:r>
          </a:p>
        </p:txBody>
      </p:sp>
      <p:pic>
        <p:nvPicPr>
          <p:cNvPr id="4" name="Picture 3">
            <a:extLst>
              <a:ext uri="{FF2B5EF4-FFF2-40B4-BE49-F238E27FC236}">
                <a16:creationId xmlns:a16="http://schemas.microsoft.com/office/drawing/2014/main" id="{3C73D2A8-8D68-F524-D9FE-EE1F24FF7701}"/>
              </a:ext>
            </a:extLst>
          </p:cNvPr>
          <p:cNvPicPr/>
          <p:nvPr/>
        </p:nvPicPr>
        <p:blipFill>
          <a:blip r:embed="rId2"/>
          <a:stretch>
            <a:fillRect/>
          </a:stretch>
        </p:blipFill>
        <p:spPr>
          <a:xfrm>
            <a:off x="1691148" y="2261419"/>
            <a:ext cx="9217645" cy="4031226"/>
          </a:xfrm>
          <a:prstGeom prst="rect">
            <a:avLst/>
          </a:prstGeom>
        </p:spPr>
      </p:pic>
    </p:spTree>
    <p:extLst>
      <p:ext uri="{BB962C8B-B14F-4D97-AF65-F5344CB8AC3E}">
        <p14:creationId xmlns:p14="http://schemas.microsoft.com/office/powerpoint/2010/main" val="22836416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67118-5209-3FAD-9B2E-1D7D00A153E3}"/>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F41053CE-AA28-0456-C24C-59A7D778EDEE}"/>
              </a:ext>
            </a:extLst>
          </p:cNvPr>
          <p:cNvSpPr>
            <a:spLocks noGrp="1"/>
          </p:cNvSpPr>
          <p:nvPr>
            <p:ph type="title"/>
          </p:nvPr>
        </p:nvSpPr>
        <p:spPr/>
        <p:txBody>
          <a:bodyPr>
            <a:normAutofit/>
          </a:bodyPr>
          <a:lstStyle/>
          <a:p>
            <a:r>
              <a:rPr lang="en-GB" sz="4800" dirty="0"/>
              <a:t>ABSTRACT</a:t>
            </a:r>
            <a:endParaRPr lang="en-US" sz="4800" dirty="0"/>
          </a:p>
        </p:txBody>
      </p:sp>
      <p:sp>
        <p:nvSpPr>
          <p:cNvPr id="14" name="Content Placeholder 2">
            <a:extLst>
              <a:ext uri="{FF2B5EF4-FFF2-40B4-BE49-F238E27FC236}">
                <a16:creationId xmlns:a16="http://schemas.microsoft.com/office/drawing/2014/main" id="{6AFE8783-2419-77BF-AF51-461D8204D948}"/>
              </a:ext>
            </a:extLst>
          </p:cNvPr>
          <p:cNvSpPr>
            <a:spLocks noGrp="1"/>
          </p:cNvSpPr>
          <p:nvPr>
            <p:ph idx="1"/>
          </p:nvPr>
        </p:nvSpPr>
        <p:spPr>
          <a:xfrm>
            <a:off x="806246" y="2084439"/>
            <a:ext cx="10240198" cy="4181014"/>
          </a:xfrm>
        </p:spPr>
        <p:txBody>
          <a:bodyPr>
            <a:normAutofit lnSpcReduction="10000"/>
          </a:bodyPr>
          <a:lstStyle/>
          <a:p>
            <a:pPr marL="0" lvl="0" indent="0" algn="just" rtl="0">
              <a:lnSpc>
                <a:spcPct val="115000"/>
              </a:lnSpc>
              <a:spcBef>
                <a:spcPts val="1200"/>
              </a:spcBef>
              <a:spcAft>
                <a:spcPts val="0"/>
              </a:spcAft>
              <a:buClr>
                <a:schemeClr val="dk1"/>
              </a:buClr>
              <a:buSzPts val="1100"/>
              <a:buFont typeface="Arial" panose="020B0604020202020204"/>
              <a:buNone/>
            </a:pPr>
            <a:r>
              <a:rPr lang="en-US" sz="2400" dirty="0">
                <a:solidFill>
                  <a:schemeClr val="tx1"/>
                </a:solidFill>
                <a:latin typeface="Times New Roman" panose="02020603050405020304"/>
                <a:ea typeface="Times New Roman" panose="02020603050405020304"/>
                <a:cs typeface="Times New Roman" panose="02020603050405020304"/>
                <a:sym typeface="Times New Roman" panose="02020603050405020304"/>
              </a:rPr>
              <a:t>	The Student Result Management System is a secure, automated platform designed to streamline the management of academic records in educational institutions. It enables automated grade calculations, secure storage of student data, and real-time access to results for students and faculty. The system offers role-based access control, ensuring data privacy and compliance with regulations, while providing intuitive interfaces for users. Features like report generation, notice management, and scalability make it adaptable to institutional growth and evolving needs. By reducing manual effort, enhancing accuracy, and improving accessibility, the system addresses key challenges in traditional result management processes and modernizes academic administration.</a:t>
            </a:r>
          </a:p>
        </p:txBody>
      </p:sp>
    </p:spTree>
    <p:extLst>
      <p:ext uri="{BB962C8B-B14F-4D97-AF65-F5344CB8AC3E}">
        <p14:creationId xmlns:p14="http://schemas.microsoft.com/office/powerpoint/2010/main" val="23978769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ED3F1-629D-28C8-CE4A-A15E07844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C6775C-94A3-081B-52B7-8D2A72E33D98}"/>
              </a:ext>
            </a:extLst>
          </p:cNvPr>
          <p:cNvSpPr>
            <a:spLocks noGrp="1"/>
          </p:cNvSpPr>
          <p:nvPr>
            <p:ph type="title"/>
          </p:nvPr>
        </p:nvSpPr>
        <p:spPr/>
        <p:txBody>
          <a:bodyPr>
            <a:normAutofit/>
          </a:bodyPr>
          <a:lstStyle/>
          <a:p>
            <a:r>
              <a:rPr lang="en-US" sz="4400" dirty="0"/>
              <a:t>OUTPUT</a:t>
            </a:r>
          </a:p>
        </p:txBody>
      </p:sp>
      <p:pic>
        <p:nvPicPr>
          <p:cNvPr id="3" name="Picture 2">
            <a:extLst>
              <a:ext uri="{FF2B5EF4-FFF2-40B4-BE49-F238E27FC236}">
                <a16:creationId xmlns:a16="http://schemas.microsoft.com/office/drawing/2014/main" id="{4DC932F4-8EF4-FA57-FE55-1B9FB39D2638}"/>
              </a:ext>
            </a:extLst>
          </p:cNvPr>
          <p:cNvPicPr/>
          <p:nvPr/>
        </p:nvPicPr>
        <p:blipFill>
          <a:blip r:embed="rId2"/>
          <a:stretch>
            <a:fillRect/>
          </a:stretch>
        </p:blipFill>
        <p:spPr>
          <a:xfrm>
            <a:off x="1386348" y="2473940"/>
            <a:ext cx="9522444" cy="3917717"/>
          </a:xfrm>
          <a:prstGeom prst="rect">
            <a:avLst/>
          </a:prstGeom>
        </p:spPr>
      </p:pic>
    </p:spTree>
    <p:extLst>
      <p:ext uri="{BB962C8B-B14F-4D97-AF65-F5344CB8AC3E}">
        <p14:creationId xmlns:p14="http://schemas.microsoft.com/office/powerpoint/2010/main" val="3035746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A615E-A951-257F-FEAA-B06AA501F5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5B59B-348C-EF4E-1E82-A365941D14D3}"/>
              </a:ext>
            </a:extLst>
          </p:cNvPr>
          <p:cNvSpPr>
            <a:spLocks noGrp="1"/>
          </p:cNvSpPr>
          <p:nvPr>
            <p:ph type="title"/>
          </p:nvPr>
        </p:nvSpPr>
        <p:spPr/>
        <p:txBody>
          <a:bodyPr>
            <a:normAutofit/>
          </a:bodyPr>
          <a:lstStyle/>
          <a:p>
            <a:r>
              <a:rPr lang="en-US" sz="4400" dirty="0"/>
              <a:t>TEST OUTPUT</a:t>
            </a:r>
          </a:p>
        </p:txBody>
      </p:sp>
      <p:pic>
        <p:nvPicPr>
          <p:cNvPr id="4" name="Picture 3">
            <a:extLst>
              <a:ext uri="{FF2B5EF4-FFF2-40B4-BE49-F238E27FC236}">
                <a16:creationId xmlns:a16="http://schemas.microsoft.com/office/drawing/2014/main" id="{CE7A1E69-E723-2925-3A69-FF138AEE0DE9}"/>
              </a:ext>
            </a:extLst>
          </p:cNvPr>
          <p:cNvPicPr>
            <a:picLocks noChangeAspect="1"/>
          </p:cNvPicPr>
          <p:nvPr/>
        </p:nvPicPr>
        <p:blipFill>
          <a:blip r:embed="rId2"/>
          <a:stretch>
            <a:fillRect/>
          </a:stretch>
        </p:blipFill>
        <p:spPr>
          <a:xfrm>
            <a:off x="1280160" y="1976284"/>
            <a:ext cx="9250188" cy="4683296"/>
          </a:xfrm>
          <a:prstGeom prst="rect">
            <a:avLst/>
          </a:prstGeom>
        </p:spPr>
      </p:pic>
    </p:spTree>
    <p:extLst>
      <p:ext uri="{BB962C8B-B14F-4D97-AF65-F5344CB8AC3E}">
        <p14:creationId xmlns:p14="http://schemas.microsoft.com/office/powerpoint/2010/main" val="34144812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24EF4-47BC-AA14-CB5E-5EB7FB1666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B47E1B-94BB-F6A8-C309-44EB3857142A}"/>
              </a:ext>
            </a:extLst>
          </p:cNvPr>
          <p:cNvSpPr>
            <a:spLocks noGrp="1"/>
          </p:cNvSpPr>
          <p:nvPr>
            <p:ph type="title"/>
          </p:nvPr>
        </p:nvSpPr>
        <p:spPr/>
        <p:txBody>
          <a:bodyPr>
            <a:normAutofit/>
          </a:bodyPr>
          <a:lstStyle/>
          <a:p>
            <a:r>
              <a:rPr lang="en-US" sz="4400" dirty="0"/>
              <a:t>TEST OUTPUT</a:t>
            </a:r>
          </a:p>
        </p:txBody>
      </p:sp>
      <p:pic>
        <p:nvPicPr>
          <p:cNvPr id="3" name="Picture 2">
            <a:extLst>
              <a:ext uri="{FF2B5EF4-FFF2-40B4-BE49-F238E27FC236}">
                <a16:creationId xmlns:a16="http://schemas.microsoft.com/office/drawing/2014/main" id="{8AFC0238-D133-3BA8-9353-61137EF16F7B}"/>
              </a:ext>
            </a:extLst>
          </p:cNvPr>
          <p:cNvPicPr>
            <a:picLocks noChangeAspect="1"/>
          </p:cNvPicPr>
          <p:nvPr/>
        </p:nvPicPr>
        <p:blipFill>
          <a:blip r:embed="rId2"/>
          <a:stretch>
            <a:fillRect/>
          </a:stretch>
        </p:blipFill>
        <p:spPr>
          <a:xfrm>
            <a:off x="1635380" y="2242952"/>
            <a:ext cx="8295200" cy="3893066"/>
          </a:xfrm>
          <a:prstGeom prst="rect">
            <a:avLst/>
          </a:prstGeom>
        </p:spPr>
      </p:pic>
    </p:spTree>
    <p:extLst>
      <p:ext uri="{BB962C8B-B14F-4D97-AF65-F5344CB8AC3E}">
        <p14:creationId xmlns:p14="http://schemas.microsoft.com/office/powerpoint/2010/main" val="3642019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6FBD9-3AB5-0F11-7EA7-7E81CD5AFC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895EC7-190B-5267-EA4C-DBD4F613CD63}"/>
              </a:ext>
            </a:extLst>
          </p:cNvPr>
          <p:cNvSpPr>
            <a:spLocks noGrp="1"/>
          </p:cNvSpPr>
          <p:nvPr>
            <p:ph type="title"/>
          </p:nvPr>
        </p:nvSpPr>
        <p:spPr/>
        <p:txBody>
          <a:bodyPr>
            <a:normAutofit/>
          </a:bodyPr>
          <a:lstStyle/>
          <a:p>
            <a:r>
              <a:rPr lang="en-US" sz="4400" dirty="0"/>
              <a:t>TEST OUTPUT</a:t>
            </a:r>
          </a:p>
        </p:txBody>
      </p:sp>
      <p:pic>
        <p:nvPicPr>
          <p:cNvPr id="4" name="Picture 3">
            <a:extLst>
              <a:ext uri="{FF2B5EF4-FFF2-40B4-BE49-F238E27FC236}">
                <a16:creationId xmlns:a16="http://schemas.microsoft.com/office/drawing/2014/main" id="{C76021F6-0ECD-44DA-B2DD-F2D857590385}"/>
              </a:ext>
            </a:extLst>
          </p:cNvPr>
          <p:cNvPicPr>
            <a:picLocks noChangeAspect="1"/>
          </p:cNvPicPr>
          <p:nvPr/>
        </p:nvPicPr>
        <p:blipFill>
          <a:blip r:embed="rId2"/>
          <a:stretch>
            <a:fillRect/>
          </a:stretch>
        </p:blipFill>
        <p:spPr>
          <a:xfrm>
            <a:off x="2058167" y="2820782"/>
            <a:ext cx="7820025" cy="2333625"/>
          </a:xfrm>
          <a:prstGeom prst="rect">
            <a:avLst/>
          </a:prstGeom>
        </p:spPr>
      </p:pic>
    </p:spTree>
    <p:extLst>
      <p:ext uri="{BB962C8B-B14F-4D97-AF65-F5344CB8AC3E}">
        <p14:creationId xmlns:p14="http://schemas.microsoft.com/office/powerpoint/2010/main" val="537889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96574-AEB3-BDC2-9BB8-FA37E0E18C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27338B-DE8E-84C2-E32F-42141E09D578}"/>
              </a:ext>
            </a:extLst>
          </p:cNvPr>
          <p:cNvSpPr>
            <a:spLocks noGrp="1"/>
          </p:cNvSpPr>
          <p:nvPr>
            <p:ph type="title"/>
          </p:nvPr>
        </p:nvSpPr>
        <p:spPr/>
        <p:txBody>
          <a:bodyPr>
            <a:normAutofit/>
          </a:bodyPr>
          <a:lstStyle/>
          <a:p>
            <a:r>
              <a:rPr lang="en-US" sz="4400" dirty="0"/>
              <a:t>CLASS DIAGRAM</a:t>
            </a:r>
          </a:p>
        </p:txBody>
      </p:sp>
      <p:pic>
        <p:nvPicPr>
          <p:cNvPr id="3" name="Picture 2">
            <a:extLst>
              <a:ext uri="{FF2B5EF4-FFF2-40B4-BE49-F238E27FC236}">
                <a16:creationId xmlns:a16="http://schemas.microsoft.com/office/drawing/2014/main" id="{7314BA3E-B398-3745-25A7-3CEBAA8446B2}"/>
              </a:ext>
            </a:extLst>
          </p:cNvPr>
          <p:cNvPicPr>
            <a:picLocks noChangeAspect="1"/>
          </p:cNvPicPr>
          <p:nvPr/>
        </p:nvPicPr>
        <p:blipFill>
          <a:blip r:embed="rId2"/>
          <a:stretch>
            <a:fillRect/>
          </a:stretch>
        </p:blipFill>
        <p:spPr>
          <a:xfrm>
            <a:off x="2447512" y="1997290"/>
            <a:ext cx="7055425" cy="4630880"/>
          </a:xfrm>
          <a:prstGeom prst="rect">
            <a:avLst/>
          </a:prstGeom>
        </p:spPr>
      </p:pic>
    </p:spTree>
    <p:extLst>
      <p:ext uri="{BB962C8B-B14F-4D97-AF65-F5344CB8AC3E}">
        <p14:creationId xmlns:p14="http://schemas.microsoft.com/office/powerpoint/2010/main" val="3360693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SEQUENCE DIAGRAM</a:t>
            </a:r>
          </a:p>
        </p:txBody>
      </p:sp>
      <p:pic>
        <p:nvPicPr>
          <p:cNvPr id="5" name="Picture 4">
            <a:extLst>
              <a:ext uri="{FF2B5EF4-FFF2-40B4-BE49-F238E27FC236}">
                <a16:creationId xmlns:a16="http://schemas.microsoft.com/office/drawing/2014/main" id="{A09512E4-DA2D-3CC3-56A6-E511E8E52227}"/>
              </a:ext>
            </a:extLst>
          </p:cNvPr>
          <p:cNvPicPr>
            <a:picLocks noChangeAspect="1"/>
          </p:cNvPicPr>
          <p:nvPr/>
        </p:nvPicPr>
        <p:blipFill>
          <a:blip r:embed="rId2"/>
          <a:stretch>
            <a:fillRect/>
          </a:stretch>
        </p:blipFill>
        <p:spPr>
          <a:xfrm>
            <a:off x="2399071" y="1828456"/>
            <a:ext cx="6489290" cy="4936138"/>
          </a:xfrm>
          <a:prstGeom prst="rect">
            <a:avLst/>
          </a:prstGeom>
        </p:spPr>
      </p:pic>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D1D84-4C09-AA65-EB52-B3BF4762A7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782350-BC72-461B-732D-A21362653543}"/>
              </a:ext>
            </a:extLst>
          </p:cNvPr>
          <p:cNvSpPr>
            <a:spLocks noGrp="1"/>
          </p:cNvSpPr>
          <p:nvPr>
            <p:ph type="title"/>
          </p:nvPr>
        </p:nvSpPr>
        <p:spPr/>
        <p:txBody>
          <a:bodyPr>
            <a:normAutofit/>
          </a:bodyPr>
          <a:lstStyle/>
          <a:p>
            <a:r>
              <a:rPr lang="en-US" sz="4400" dirty="0"/>
              <a:t>USE CASE DIAGRAM</a:t>
            </a:r>
          </a:p>
        </p:txBody>
      </p:sp>
      <p:pic>
        <p:nvPicPr>
          <p:cNvPr id="3" name="Google Shape;115;p23">
            <a:extLst>
              <a:ext uri="{FF2B5EF4-FFF2-40B4-BE49-F238E27FC236}">
                <a16:creationId xmlns:a16="http://schemas.microsoft.com/office/drawing/2014/main" id="{FE1AEBE4-207C-9067-912C-803D4AEFF8CD}"/>
              </a:ext>
            </a:extLst>
          </p:cNvPr>
          <p:cNvPicPr preferRelativeResize="0"/>
          <p:nvPr/>
        </p:nvPicPr>
        <p:blipFill>
          <a:blip r:embed="rId2"/>
          <a:stretch>
            <a:fillRect/>
          </a:stretch>
        </p:blipFill>
        <p:spPr>
          <a:xfrm>
            <a:off x="2806465" y="2191462"/>
            <a:ext cx="6428675" cy="4308750"/>
          </a:xfrm>
          <a:prstGeom prst="rect">
            <a:avLst/>
          </a:prstGeom>
          <a:noFill/>
          <a:ln>
            <a:noFill/>
          </a:ln>
        </p:spPr>
      </p:pic>
    </p:spTree>
    <p:extLst>
      <p:ext uri="{BB962C8B-B14F-4D97-AF65-F5344CB8AC3E}">
        <p14:creationId xmlns:p14="http://schemas.microsoft.com/office/powerpoint/2010/main" val="4027860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5E79F6-1273-920A-D3CA-EEF86F913178}"/>
              </a:ext>
            </a:extLst>
          </p:cNvPr>
          <p:cNvPicPr>
            <a:picLocks noChangeAspect="1"/>
          </p:cNvPicPr>
          <p:nvPr/>
        </p:nvPicPr>
        <p:blipFill>
          <a:blip r:embed="rId2"/>
          <a:stretch>
            <a:fillRect/>
          </a:stretch>
        </p:blipFill>
        <p:spPr>
          <a:xfrm>
            <a:off x="4630994" y="122903"/>
            <a:ext cx="3205316" cy="6612194"/>
          </a:xfrm>
          <a:prstGeom prst="rect">
            <a:avLst/>
          </a:prstGeom>
        </p:spPr>
      </p:pic>
      <p:sp>
        <p:nvSpPr>
          <p:cNvPr id="3" name="TextBox 2">
            <a:extLst>
              <a:ext uri="{FF2B5EF4-FFF2-40B4-BE49-F238E27FC236}">
                <a16:creationId xmlns:a16="http://schemas.microsoft.com/office/drawing/2014/main" id="{9EEC607F-23B1-485E-B9DB-E5B9637F73F4}"/>
              </a:ext>
            </a:extLst>
          </p:cNvPr>
          <p:cNvSpPr txBox="1"/>
          <p:nvPr/>
        </p:nvSpPr>
        <p:spPr>
          <a:xfrm>
            <a:off x="471948" y="727587"/>
            <a:ext cx="1927123" cy="369332"/>
          </a:xfrm>
          <a:prstGeom prst="rect">
            <a:avLst/>
          </a:prstGeom>
          <a:noFill/>
        </p:spPr>
        <p:txBody>
          <a:bodyPr wrap="square" rtlCol="0">
            <a:spAutoFit/>
          </a:bodyPr>
          <a:lstStyle/>
          <a:p>
            <a:r>
              <a:rPr lang="en-IN" dirty="0"/>
              <a:t>MODULE 1: DFD</a:t>
            </a:r>
          </a:p>
        </p:txBody>
      </p:sp>
    </p:spTree>
    <p:extLst>
      <p:ext uri="{BB962C8B-B14F-4D97-AF65-F5344CB8AC3E}">
        <p14:creationId xmlns:p14="http://schemas.microsoft.com/office/powerpoint/2010/main" val="249733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8A42A-2067-E810-950A-9AB76790808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E5975C8-997E-91FA-B3D7-E0F0EA488C1C}"/>
              </a:ext>
            </a:extLst>
          </p:cNvPr>
          <p:cNvSpPr txBox="1"/>
          <p:nvPr/>
        </p:nvSpPr>
        <p:spPr>
          <a:xfrm>
            <a:off x="471948" y="727587"/>
            <a:ext cx="1927123" cy="369332"/>
          </a:xfrm>
          <a:prstGeom prst="rect">
            <a:avLst/>
          </a:prstGeom>
          <a:noFill/>
        </p:spPr>
        <p:txBody>
          <a:bodyPr wrap="square" rtlCol="0">
            <a:spAutoFit/>
          </a:bodyPr>
          <a:lstStyle/>
          <a:p>
            <a:r>
              <a:rPr lang="en-IN" dirty="0"/>
              <a:t>MODULE 2: DFD</a:t>
            </a:r>
          </a:p>
        </p:txBody>
      </p:sp>
      <p:pic>
        <p:nvPicPr>
          <p:cNvPr id="4" name="Picture 3">
            <a:extLst>
              <a:ext uri="{FF2B5EF4-FFF2-40B4-BE49-F238E27FC236}">
                <a16:creationId xmlns:a16="http://schemas.microsoft.com/office/drawing/2014/main" id="{E7293ED4-AA6F-57B7-69CF-0AEFC0A59F2D}"/>
              </a:ext>
            </a:extLst>
          </p:cNvPr>
          <p:cNvPicPr>
            <a:picLocks noChangeAspect="1"/>
          </p:cNvPicPr>
          <p:nvPr/>
        </p:nvPicPr>
        <p:blipFill>
          <a:blip r:embed="rId2"/>
          <a:stretch>
            <a:fillRect/>
          </a:stretch>
        </p:blipFill>
        <p:spPr>
          <a:xfrm>
            <a:off x="4445000" y="415925"/>
            <a:ext cx="3302000" cy="6026150"/>
          </a:xfrm>
          <a:prstGeom prst="rect">
            <a:avLst/>
          </a:prstGeom>
        </p:spPr>
      </p:pic>
    </p:spTree>
    <p:extLst>
      <p:ext uri="{BB962C8B-B14F-4D97-AF65-F5344CB8AC3E}">
        <p14:creationId xmlns:p14="http://schemas.microsoft.com/office/powerpoint/2010/main" val="3136532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554EC-D047-767D-D7D3-DCDA63AFDC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A3AF7F1-9AFE-3FEA-DD5B-1B038BEF702C}"/>
              </a:ext>
            </a:extLst>
          </p:cNvPr>
          <p:cNvSpPr txBox="1"/>
          <p:nvPr/>
        </p:nvSpPr>
        <p:spPr>
          <a:xfrm>
            <a:off x="471948" y="727587"/>
            <a:ext cx="1927123" cy="369332"/>
          </a:xfrm>
          <a:prstGeom prst="rect">
            <a:avLst/>
          </a:prstGeom>
          <a:noFill/>
        </p:spPr>
        <p:txBody>
          <a:bodyPr wrap="square" rtlCol="0">
            <a:spAutoFit/>
          </a:bodyPr>
          <a:lstStyle/>
          <a:p>
            <a:r>
              <a:rPr lang="en-IN" dirty="0"/>
              <a:t>MODULE 3: DFD</a:t>
            </a:r>
          </a:p>
        </p:txBody>
      </p:sp>
      <p:pic>
        <p:nvPicPr>
          <p:cNvPr id="2" name="Picture 1">
            <a:extLst>
              <a:ext uri="{FF2B5EF4-FFF2-40B4-BE49-F238E27FC236}">
                <a16:creationId xmlns:a16="http://schemas.microsoft.com/office/drawing/2014/main" id="{055202BB-C4B3-2992-70DA-AEA59EA314AF}"/>
              </a:ext>
            </a:extLst>
          </p:cNvPr>
          <p:cNvPicPr>
            <a:picLocks noChangeAspect="1"/>
          </p:cNvPicPr>
          <p:nvPr/>
        </p:nvPicPr>
        <p:blipFill rotWithShape="1">
          <a:blip r:embed="rId2"/>
          <a:srcRect l="7597"/>
          <a:stretch/>
        </p:blipFill>
        <p:spPr bwMode="auto">
          <a:xfrm>
            <a:off x="3460732" y="340857"/>
            <a:ext cx="5270535" cy="61762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382151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GB" sz="4800" dirty="0"/>
              <a:t>INTRODUCTION AND OVERVIEW</a:t>
            </a:r>
            <a:endParaRPr lang="en-US" sz="4800" dirty="0"/>
          </a:p>
        </p:txBody>
      </p:sp>
      <p:sp>
        <p:nvSpPr>
          <p:cNvPr id="14" name="Content Placeholder 2"/>
          <p:cNvSpPr>
            <a:spLocks noGrp="1"/>
          </p:cNvSpPr>
          <p:nvPr>
            <p:ph idx="1"/>
          </p:nvPr>
        </p:nvSpPr>
        <p:spPr>
          <a:xfrm>
            <a:off x="806246" y="2084439"/>
            <a:ext cx="10240198" cy="4181014"/>
          </a:xfrm>
        </p:spPr>
        <p:txBody>
          <a:bodyPr>
            <a:normAutofit fontScale="92500" lnSpcReduction="20000"/>
          </a:bodyPr>
          <a:lstStyle/>
          <a:p>
            <a:pPr marL="0" lvl="0" indent="0" algn="l" rtl="0">
              <a:lnSpc>
                <a:spcPct val="115000"/>
              </a:lnSpc>
              <a:spcBef>
                <a:spcPts val="1200"/>
              </a:spcBef>
              <a:spcAft>
                <a:spcPts val="0"/>
              </a:spcAft>
              <a:buClr>
                <a:schemeClr val="dk1"/>
              </a:buClr>
              <a:buSzPts val="1100"/>
              <a:buFont typeface="Arial" panose="020B0604020202020204"/>
              <a:buNone/>
            </a:pPr>
            <a:r>
              <a:rPr lang="en-US" sz="2400" dirty="0">
                <a:solidFill>
                  <a:schemeClr val="tx1"/>
                </a:solidFill>
                <a:latin typeface="Times New Roman" panose="02020603050405020304"/>
                <a:ea typeface="Times New Roman" panose="02020603050405020304"/>
                <a:cs typeface="Times New Roman" panose="02020603050405020304"/>
                <a:sym typeface="Times New Roman" panose="02020603050405020304"/>
              </a:rPr>
              <a:t>	In today's educational setting, the measurement of student performance is of utmost importance to educators and institutions. Traditionally, this has been done through manual processes, which are not only time-consuming but also prone to errors. However, the growing need to thoroughly analyze students' performances makes the development of automatic management systems imperative for improving the process and increasing the amount of data.</a:t>
            </a:r>
          </a:p>
          <a:p>
            <a:pPr marL="0" lvl="0" indent="0" algn="l" rtl="0">
              <a:lnSpc>
                <a:spcPct val="115000"/>
              </a:lnSpc>
              <a:spcBef>
                <a:spcPts val="1200"/>
              </a:spcBef>
              <a:spcAft>
                <a:spcPts val="0"/>
              </a:spcAft>
              <a:buClr>
                <a:schemeClr val="dk1"/>
              </a:buClr>
              <a:buSzPts val="1100"/>
              <a:buFont typeface="Arial" panose="020B0604020202020204"/>
              <a:buNone/>
            </a:pPr>
            <a:r>
              <a:rPr lang="en-US" sz="2400" dirty="0">
                <a:solidFill>
                  <a:schemeClr val="tx1"/>
                </a:solidFill>
                <a:latin typeface="Times New Roman" panose="02020603050405020304"/>
                <a:ea typeface="Times New Roman" panose="02020603050405020304"/>
                <a:cs typeface="Times New Roman" panose="02020603050405020304"/>
                <a:sym typeface="Times New Roman" panose="02020603050405020304"/>
              </a:rPr>
              <a:t>	The Student Result Management System (SRMS) is a software solution designed to address this need. It is a system where academic management of records is made easy. It makes the process of collecting, analyzing, and processing student results convenient and easy for them. SRMS is the result of the automation of crucial tasks of grades and the computation of the results and report generation, which ultimately means the ensuring accuracy and saving time for the faculty.</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516D6-76C9-336D-5D91-8114FB30C07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306784E-69EB-83F4-CA24-9AD938F6F6E7}"/>
              </a:ext>
            </a:extLst>
          </p:cNvPr>
          <p:cNvSpPr txBox="1"/>
          <p:nvPr/>
        </p:nvSpPr>
        <p:spPr>
          <a:xfrm>
            <a:off x="471948" y="727587"/>
            <a:ext cx="1927123" cy="369332"/>
          </a:xfrm>
          <a:prstGeom prst="rect">
            <a:avLst/>
          </a:prstGeom>
          <a:noFill/>
        </p:spPr>
        <p:txBody>
          <a:bodyPr wrap="square" rtlCol="0">
            <a:spAutoFit/>
          </a:bodyPr>
          <a:lstStyle/>
          <a:p>
            <a:r>
              <a:rPr lang="en-IN" dirty="0"/>
              <a:t>MODULE 4: DFD</a:t>
            </a:r>
          </a:p>
        </p:txBody>
      </p:sp>
      <p:pic>
        <p:nvPicPr>
          <p:cNvPr id="2" name="Picture 1">
            <a:extLst>
              <a:ext uri="{FF2B5EF4-FFF2-40B4-BE49-F238E27FC236}">
                <a16:creationId xmlns:a16="http://schemas.microsoft.com/office/drawing/2014/main" id="{AFF6252D-CF74-7D79-A1DA-5F36AAE28F33}"/>
              </a:ext>
            </a:extLst>
          </p:cNvPr>
          <p:cNvPicPr>
            <a:picLocks noChangeAspect="1"/>
          </p:cNvPicPr>
          <p:nvPr/>
        </p:nvPicPr>
        <p:blipFill>
          <a:blip r:embed="rId2"/>
          <a:stretch>
            <a:fillRect/>
          </a:stretch>
        </p:blipFill>
        <p:spPr>
          <a:xfrm>
            <a:off x="2989006" y="939482"/>
            <a:ext cx="6341807" cy="5431821"/>
          </a:xfrm>
          <a:prstGeom prst="rect">
            <a:avLst/>
          </a:prstGeom>
        </p:spPr>
      </p:pic>
    </p:spTree>
    <p:extLst>
      <p:ext uri="{BB962C8B-B14F-4D97-AF65-F5344CB8AC3E}">
        <p14:creationId xmlns:p14="http://schemas.microsoft.com/office/powerpoint/2010/main" val="1329568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FEFA5-6046-3096-C949-70450E12046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33601A5-FA19-18D2-CAD8-28C301C40FF3}"/>
              </a:ext>
            </a:extLst>
          </p:cNvPr>
          <p:cNvSpPr txBox="1"/>
          <p:nvPr/>
        </p:nvSpPr>
        <p:spPr>
          <a:xfrm>
            <a:off x="471948" y="727587"/>
            <a:ext cx="1927123" cy="369332"/>
          </a:xfrm>
          <a:prstGeom prst="rect">
            <a:avLst/>
          </a:prstGeom>
          <a:noFill/>
        </p:spPr>
        <p:txBody>
          <a:bodyPr wrap="square" rtlCol="0">
            <a:spAutoFit/>
          </a:bodyPr>
          <a:lstStyle/>
          <a:p>
            <a:r>
              <a:rPr lang="en-IN" dirty="0"/>
              <a:t>MODULE 5: DFD</a:t>
            </a:r>
          </a:p>
        </p:txBody>
      </p:sp>
      <p:pic>
        <p:nvPicPr>
          <p:cNvPr id="2" name="Picture 1">
            <a:extLst>
              <a:ext uri="{FF2B5EF4-FFF2-40B4-BE49-F238E27FC236}">
                <a16:creationId xmlns:a16="http://schemas.microsoft.com/office/drawing/2014/main" id="{620C1B3B-BA7B-D678-70A0-6929EAFD0BFF}"/>
              </a:ext>
            </a:extLst>
          </p:cNvPr>
          <p:cNvPicPr>
            <a:picLocks noChangeAspect="1"/>
          </p:cNvPicPr>
          <p:nvPr/>
        </p:nvPicPr>
        <p:blipFill>
          <a:blip r:embed="rId2"/>
          <a:stretch>
            <a:fillRect/>
          </a:stretch>
        </p:blipFill>
        <p:spPr>
          <a:xfrm>
            <a:off x="2841523" y="727587"/>
            <a:ext cx="6725263" cy="5722374"/>
          </a:xfrm>
          <a:prstGeom prst="rect">
            <a:avLst/>
          </a:prstGeom>
        </p:spPr>
      </p:pic>
    </p:spTree>
    <p:extLst>
      <p:ext uri="{BB962C8B-B14F-4D97-AF65-F5344CB8AC3E}">
        <p14:creationId xmlns:p14="http://schemas.microsoft.com/office/powerpoint/2010/main" val="158093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7E4BF-DCBE-6019-36BF-458F01602D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AA8C20-CD5D-68E2-37CD-12FD118D9771}"/>
              </a:ext>
            </a:extLst>
          </p:cNvPr>
          <p:cNvSpPr>
            <a:spLocks noGrp="1"/>
          </p:cNvSpPr>
          <p:nvPr>
            <p:ph type="title"/>
          </p:nvPr>
        </p:nvSpPr>
        <p:spPr>
          <a:xfrm>
            <a:off x="1140542" y="466343"/>
            <a:ext cx="10294374" cy="1362113"/>
          </a:xfrm>
        </p:spPr>
        <p:txBody>
          <a:bodyPr>
            <a:normAutofit fontScale="90000"/>
          </a:bodyPr>
          <a:lstStyle/>
          <a:p>
            <a:r>
              <a:rPr lang="en-US" sz="4400" dirty="0"/>
              <a:t>FUNCTIONAL AND NON FUNCTIONAL REQUIREMENTS</a:t>
            </a:r>
          </a:p>
        </p:txBody>
      </p:sp>
      <p:sp>
        <p:nvSpPr>
          <p:cNvPr id="8" name="Rectangle 3">
            <a:extLst>
              <a:ext uri="{FF2B5EF4-FFF2-40B4-BE49-F238E27FC236}">
                <a16:creationId xmlns:a16="http://schemas.microsoft.com/office/drawing/2014/main" id="{8C65828F-8FD7-9D57-337F-15EF36405B2C}"/>
              </a:ext>
            </a:extLst>
          </p:cNvPr>
          <p:cNvSpPr>
            <a:spLocks noChangeArrowheads="1"/>
          </p:cNvSpPr>
          <p:nvPr/>
        </p:nvSpPr>
        <p:spPr bwMode="auto">
          <a:xfrm>
            <a:off x="206477" y="2183716"/>
            <a:ext cx="588952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ctr" defTabSz="914400" rtl="0" eaLnBrk="0" fontAlgn="base" latinLnBrk="0" hangingPunct="0">
              <a:lnSpc>
                <a:spcPct val="100000"/>
              </a:lnSpc>
              <a:spcBef>
                <a:spcPct val="0"/>
              </a:spcBef>
              <a:spcAft>
                <a:spcPct val="0"/>
              </a:spcAft>
              <a:buClrTx/>
              <a:buSzTx/>
              <a:tabLst/>
            </a:pPr>
            <a:r>
              <a:rPr lang="en-US" altLang="en-US" b="1" dirty="0">
                <a:latin typeface="Times New Roman" panose="02020603050405020304" pitchFamily="18" charset="0"/>
                <a:cs typeface="Times New Roman" panose="02020603050405020304" pitchFamily="18" charset="0"/>
              </a:rPr>
              <a:t>FUNCTIONAL</a:t>
            </a: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Authentication: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system must allow students, teachers, and administrators to log in using secure credentials.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Result Entry: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Teachers must be able to input and update student grades for various assessments.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Grade Calculation: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system must calculate final grades automatically based on predefined weightages.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Result Access: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Students must be able to view and download their results in real-time.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Management: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system must allow administrators to manage student, teacher, and course data efficiently.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Error Handling: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system must validate user inputs, flag inconsistencies, and provide meaningful error messages. </a:t>
            </a:r>
          </a:p>
        </p:txBody>
      </p:sp>
      <p:sp>
        <p:nvSpPr>
          <p:cNvPr id="11" name="Rectangle 5">
            <a:extLst>
              <a:ext uri="{FF2B5EF4-FFF2-40B4-BE49-F238E27FC236}">
                <a16:creationId xmlns:a16="http://schemas.microsoft.com/office/drawing/2014/main" id="{9667DE27-BDC4-7F12-9224-40D7DB404D08}"/>
              </a:ext>
            </a:extLst>
          </p:cNvPr>
          <p:cNvSpPr>
            <a:spLocks noChangeArrowheads="1"/>
          </p:cNvSpPr>
          <p:nvPr/>
        </p:nvSpPr>
        <p:spPr bwMode="auto">
          <a:xfrm rot="10800000" flipV="1">
            <a:off x="6287729" y="2183715"/>
            <a:ext cx="580103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NON-FUNCTIONAL</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Performance: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system must handle simultaneous logins and requests from multiple users without significant delays.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Scalability: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system must accommodate increasing numbers of users, courses, and data without performance degradation.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Security: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All data must be stored securely using encryption, and the system must protect against unauthorized access.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Usability: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interface must be intuitive and user-friendly for students, teachers, and administrators.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Accessibility: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system must be accessible from any device with a browser, ensuring compatibility with desktops, tablets, and mobile devices. </a:t>
            </a:r>
          </a:p>
        </p:txBody>
      </p:sp>
    </p:spTree>
    <p:extLst>
      <p:ext uri="{BB962C8B-B14F-4D97-AF65-F5344CB8AC3E}">
        <p14:creationId xmlns:p14="http://schemas.microsoft.com/office/powerpoint/2010/main" val="1687770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F7542-3F53-78AF-21D5-70682686B7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B0E89-86CB-F18F-DF37-DC22E46837BB}"/>
              </a:ext>
            </a:extLst>
          </p:cNvPr>
          <p:cNvSpPr>
            <a:spLocks noGrp="1"/>
          </p:cNvSpPr>
          <p:nvPr>
            <p:ph type="title"/>
          </p:nvPr>
        </p:nvSpPr>
        <p:spPr>
          <a:xfrm>
            <a:off x="1140542" y="466343"/>
            <a:ext cx="10294374" cy="1362113"/>
          </a:xfrm>
        </p:spPr>
        <p:txBody>
          <a:bodyPr>
            <a:normAutofit/>
          </a:bodyPr>
          <a:lstStyle/>
          <a:p>
            <a:r>
              <a:rPr lang="en-US" sz="4400" dirty="0"/>
              <a:t>WATERFALL MODEL</a:t>
            </a:r>
          </a:p>
        </p:txBody>
      </p:sp>
      <p:sp>
        <p:nvSpPr>
          <p:cNvPr id="7" name="TextBox 6">
            <a:extLst>
              <a:ext uri="{FF2B5EF4-FFF2-40B4-BE49-F238E27FC236}">
                <a16:creationId xmlns:a16="http://schemas.microsoft.com/office/drawing/2014/main" id="{8ABF669D-75F1-B1DC-0FC6-6E17ECCC61E9}"/>
              </a:ext>
            </a:extLst>
          </p:cNvPr>
          <p:cNvSpPr txBox="1"/>
          <p:nvPr/>
        </p:nvSpPr>
        <p:spPr>
          <a:xfrm>
            <a:off x="285138" y="1975940"/>
            <a:ext cx="7364360" cy="4542847"/>
          </a:xfrm>
          <a:prstGeom prst="rect">
            <a:avLst/>
          </a:prstGeom>
          <a:noFill/>
        </p:spPr>
        <p:txBody>
          <a:bodyPr wrap="square">
            <a:spAutoFit/>
          </a:bodyPr>
          <a:lstStyle/>
          <a:p>
            <a:r>
              <a:rPr lang="en-US" dirty="0"/>
              <a:t>The </a:t>
            </a:r>
            <a:r>
              <a:rPr lang="en-US" b="1" dirty="0"/>
              <a:t>Waterfall Model</a:t>
            </a:r>
            <a:r>
              <a:rPr lang="en-US" dirty="0"/>
              <a:t> is a linear software development methodology where each phase, such as requirements, design, implementation, testing, and maintenance, is completed sequentially before moving to the next. It is well-suited for projects with well-defined requirements and minimal changes expected during development. The model emphasizes a structured approach, ensuring each stage is thoroughly reviewed before progression.</a:t>
            </a:r>
          </a:p>
          <a:p>
            <a:endParaRPr lang="en-US" dirty="0"/>
          </a:p>
          <a:p>
            <a:pPr>
              <a:buFont typeface="+mj-lt"/>
              <a:buAutoNum type="arabicPeriod"/>
            </a:pPr>
            <a:r>
              <a:rPr lang="en-US" b="1" dirty="0"/>
              <a:t>Clear Requirements:</a:t>
            </a:r>
            <a:r>
              <a:rPr lang="en-US" dirty="0"/>
              <a:t> The objectives and functionalities, such as result calculation, secure data storage, and report generation, are well-defined from the outset, making the sequential approach feasible.</a:t>
            </a:r>
          </a:p>
          <a:p>
            <a:pPr>
              <a:buFont typeface="+mj-lt"/>
              <a:buAutoNum type="arabicPeriod"/>
            </a:pPr>
            <a:r>
              <a:rPr lang="en-US" b="1" dirty="0"/>
              <a:t>Minimal Scope for Changes:</a:t>
            </a:r>
            <a:r>
              <a:rPr lang="en-US" dirty="0"/>
              <a:t> The system's requirements are unlikely to change significantly during development, as they align with established institutional processes.</a:t>
            </a:r>
          </a:p>
          <a:p>
            <a:pPr>
              <a:buFont typeface="+mj-lt"/>
              <a:buAutoNum type="arabicPeriod"/>
            </a:pPr>
            <a:r>
              <a:rPr lang="en-US" b="1" dirty="0"/>
              <a:t>Phase Dependency:</a:t>
            </a:r>
            <a:r>
              <a:rPr lang="en-US" dirty="0"/>
              <a:t> Each phase, from requirement gathering to final implementation, depends on the successful completion of the previous one, ensuring a systematic and error-free development process</a:t>
            </a:r>
          </a:p>
        </p:txBody>
      </p:sp>
      <p:pic>
        <p:nvPicPr>
          <p:cNvPr id="9" name="Picture 8" descr="sdlc_waterfall_model">
            <a:extLst>
              <a:ext uri="{FF2B5EF4-FFF2-40B4-BE49-F238E27FC236}">
                <a16:creationId xmlns:a16="http://schemas.microsoft.com/office/drawing/2014/main" id="{5793D6CE-EF86-25B8-6D93-A7201F73EAF2}"/>
              </a:ext>
            </a:extLst>
          </p:cNvPr>
          <p:cNvPicPr>
            <a:picLocks noChangeAspect="1"/>
          </p:cNvPicPr>
          <p:nvPr/>
        </p:nvPicPr>
        <p:blipFill>
          <a:blip r:embed="rId2"/>
          <a:stretch>
            <a:fillRect/>
          </a:stretch>
        </p:blipFill>
        <p:spPr>
          <a:xfrm>
            <a:off x="7836310" y="2492047"/>
            <a:ext cx="4070553" cy="3194685"/>
          </a:xfrm>
          <a:prstGeom prst="rect">
            <a:avLst/>
          </a:prstGeom>
        </p:spPr>
      </p:pic>
    </p:spTree>
    <p:extLst>
      <p:ext uri="{BB962C8B-B14F-4D97-AF65-F5344CB8AC3E}">
        <p14:creationId xmlns:p14="http://schemas.microsoft.com/office/powerpoint/2010/main" val="38696866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8E3BA9-E9D8-EE69-F1E1-58D2F68E4446}"/>
              </a:ext>
            </a:extLst>
          </p:cNvPr>
          <p:cNvSpPr txBox="1"/>
          <p:nvPr/>
        </p:nvSpPr>
        <p:spPr>
          <a:xfrm>
            <a:off x="3156155" y="2320414"/>
            <a:ext cx="5879690" cy="1477328"/>
          </a:xfrm>
          <a:prstGeom prst="rect">
            <a:avLst/>
          </a:prstGeom>
          <a:noFill/>
        </p:spPr>
        <p:txBody>
          <a:bodyPr wrap="square" rtlCol="0">
            <a:spAutoFit/>
          </a:bodyPr>
          <a:lstStyle/>
          <a:p>
            <a:r>
              <a:rPr lang="en-IN" sz="9000" dirty="0">
                <a:latin typeface="+mj-lt"/>
              </a:rPr>
              <a:t>THANK YOU</a:t>
            </a:r>
          </a:p>
        </p:txBody>
      </p:sp>
    </p:spTree>
    <p:extLst>
      <p:ext uri="{BB962C8B-B14F-4D97-AF65-F5344CB8AC3E}">
        <p14:creationId xmlns:p14="http://schemas.microsoft.com/office/powerpoint/2010/main" val="346151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800" dirty="0"/>
              <a:t>EXISTING SYSTEM </a:t>
            </a:r>
            <a:endParaRPr lang="en-US" sz="4800" dirty="0"/>
          </a:p>
        </p:txBody>
      </p:sp>
      <p:sp>
        <p:nvSpPr>
          <p:cNvPr id="5" name="TextBox 4">
            <a:extLst>
              <a:ext uri="{FF2B5EF4-FFF2-40B4-BE49-F238E27FC236}">
                <a16:creationId xmlns:a16="http://schemas.microsoft.com/office/drawing/2014/main" id="{2892539B-3589-7BEC-9F7E-AB027AC6ED13}"/>
              </a:ext>
            </a:extLst>
          </p:cNvPr>
          <p:cNvSpPr txBox="1"/>
          <p:nvPr/>
        </p:nvSpPr>
        <p:spPr>
          <a:xfrm>
            <a:off x="427605" y="2251587"/>
            <a:ext cx="10481187" cy="3775072"/>
          </a:xfrm>
          <a:prstGeom prst="rect">
            <a:avLst/>
          </a:prstGeom>
          <a:noFill/>
        </p:spPr>
        <p:txBody>
          <a:bodyPr wrap="square" rtlCol="0">
            <a:spAutoFit/>
          </a:bodyPr>
          <a:lstStyle/>
          <a:p>
            <a:pPr marL="457200" lvl="0" indent="-317500" algn="l" rtl="0">
              <a:lnSpc>
                <a:spcPct val="160000"/>
              </a:lnSpc>
              <a:spcBef>
                <a:spcPts val="0"/>
              </a:spcBef>
              <a:spcAft>
                <a:spcPts val="0"/>
              </a:spcAft>
              <a:buClr>
                <a:schemeClr val="dk1"/>
              </a:buClr>
              <a:buSzPts val="1400"/>
              <a:buFont typeface="Times New Roman" panose="02020603050405020304"/>
              <a:buChar char="❏"/>
            </a:pPr>
            <a:r>
              <a:rPr lang="en-US" sz="19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Physical Records:</a:t>
            </a:r>
            <a:r>
              <a:rPr lang="en-US" sz="19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There are still a few plants and institutions that use physical bound registers or logbooks as a storing mechanism for student information, attendance, and academic performance. </a:t>
            </a:r>
          </a:p>
          <a:p>
            <a:pPr marL="457200" lvl="0" indent="-330200" algn="l" rtl="0">
              <a:lnSpc>
                <a:spcPct val="160000"/>
              </a:lnSpc>
              <a:spcBef>
                <a:spcPts val="0"/>
              </a:spcBef>
              <a:spcAft>
                <a:spcPts val="0"/>
              </a:spcAft>
              <a:buClr>
                <a:schemeClr val="dk1"/>
              </a:buClr>
              <a:buSzPts val="1600"/>
              <a:buFont typeface="Times New Roman" panose="02020603050405020304"/>
              <a:buChar char="❏"/>
            </a:pPr>
            <a:r>
              <a:rPr lang="en-US" sz="19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Basic Digital Tools:</a:t>
            </a:r>
            <a:r>
              <a:rPr lang="en-US" sz="19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There are schools that have come to prefer digital technologies like spreadsheets (e.g., Microsoft Excel) or primitive database systems to the old ones in terms of managing academic records. </a:t>
            </a:r>
          </a:p>
          <a:p>
            <a:pPr marL="457200" lvl="0" indent="-330200" algn="l" rtl="0">
              <a:lnSpc>
                <a:spcPct val="160000"/>
              </a:lnSpc>
              <a:spcBef>
                <a:spcPts val="0"/>
              </a:spcBef>
              <a:spcAft>
                <a:spcPts val="0"/>
              </a:spcAft>
              <a:buClr>
                <a:schemeClr val="dk1"/>
              </a:buClr>
              <a:buSzPts val="1600"/>
              <a:buFont typeface="Times New Roman" panose="02020603050405020304"/>
              <a:buChar char="❏"/>
            </a:pPr>
            <a:r>
              <a:rPr lang="en-US" sz="19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Result Compilation:</a:t>
            </a:r>
            <a:r>
              <a:rPr lang="en-US" sz="19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The computations of the final score and overall average were made either manually or with basic formulas in the spreadsheets. It can slow down the learning process as well as increase the chances of mistakes, for instance in the case of large classes or multiple subjects</a:t>
            </a:r>
          </a:p>
        </p:txBody>
      </p: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CE70E-B9D0-7067-5A0C-2F5F550C7D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D1140C-CCA4-BCA5-BFEB-68C7479AC7CB}"/>
              </a:ext>
            </a:extLst>
          </p:cNvPr>
          <p:cNvSpPr>
            <a:spLocks noGrp="1"/>
          </p:cNvSpPr>
          <p:nvPr>
            <p:ph type="title"/>
          </p:nvPr>
        </p:nvSpPr>
        <p:spPr/>
        <p:txBody>
          <a:bodyPr>
            <a:normAutofit/>
          </a:bodyPr>
          <a:lstStyle/>
          <a:p>
            <a:r>
              <a:rPr lang="en-GB" sz="4400" dirty="0"/>
              <a:t>ADVANTAGES OF EXISTING SYSTEM  </a:t>
            </a:r>
            <a:endParaRPr lang="en-US" sz="4800" dirty="0"/>
          </a:p>
        </p:txBody>
      </p:sp>
      <p:sp>
        <p:nvSpPr>
          <p:cNvPr id="5" name="TextBox 4">
            <a:extLst>
              <a:ext uri="{FF2B5EF4-FFF2-40B4-BE49-F238E27FC236}">
                <a16:creationId xmlns:a16="http://schemas.microsoft.com/office/drawing/2014/main" id="{9A0D7A34-2446-5199-804E-1F3F2305FD70}"/>
              </a:ext>
            </a:extLst>
          </p:cNvPr>
          <p:cNvSpPr txBox="1"/>
          <p:nvPr/>
        </p:nvSpPr>
        <p:spPr>
          <a:xfrm>
            <a:off x="457102" y="2025101"/>
            <a:ext cx="10820497" cy="4154984"/>
          </a:xfrm>
          <a:prstGeom prst="rect">
            <a:avLst/>
          </a:prstGeom>
          <a:noFill/>
        </p:spPr>
        <p:txBody>
          <a:bodyPr wrap="square" rtlCol="0">
            <a:spAutoFit/>
          </a:bodyPr>
          <a:lstStyle/>
          <a:p>
            <a:pPr marL="133985" lvl="0" algn="l" rtl="0">
              <a:lnSpc>
                <a:spcPct val="100000"/>
              </a:lnSpc>
              <a:spcBef>
                <a:spcPts val="0"/>
              </a:spcBef>
              <a:spcAft>
                <a:spcPts val="0"/>
              </a:spcAft>
              <a:buClr>
                <a:schemeClr val="dk1"/>
              </a:buClr>
              <a:buSzPts val="1492"/>
            </a:pPr>
            <a:endParaRPr lang="en-US" sz="2200" b="1" dirty="0">
              <a:solidFill>
                <a:schemeClr val="dk1"/>
              </a:solidFill>
              <a:latin typeface="Times New Roman" panose="02020603050405020304" pitchFamily="18" charset="0"/>
              <a:cs typeface="Times New Roman" panose="02020603050405020304" pitchFamily="18" charset="0"/>
              <a:sym typeface="Times New Roman" panose="02020603050405020304"/>
            </a:endParaRPr>
          </a:p>
          <a:p>
            <a:pPr marL="457200" lvl="0" indent="-323215" algn="l" rtl="0">
              <a:lnSpc>
                <a:spcPct val="100000"/>
              </a:lnSpc>
              <a:spcBef>
                <a:spcPts val="0"/>
              </a:spcBef>
              <a:spcAft>
                <a:spcPts val="0"/>
              </a:spcAft>
              <a:buClr>
                <a:schemeClr val="dk1"/>
              </a:buClr>
              <a:buSzPts val="1492"/>
              <a:buFont typeface="Times New Roman" panose="02020603050405020304"/>
              <a:buChar char="❏"/>
            </a:pPr>
            <a:r>
              <a:rPr lang="en-US" sz="2200" b="1" dirty="0">
                <a:solidFill>
                  <a:schemeClr val="dk1"/>
                </a:solidFill>
                <a:latin typeface="Times New Roman" panose="02020603050405020304" pitchFamily="18" charset="0"/>
                <a:cs typeface="Times New Roman" panose="02020603050405020304" pitchFamily="18" charset="0"/>
                <a:sym typeface="Times New Roman" panose="02020603050405020304"/>
              </a:rPr>
              <a:t>Minimal Financial Investment:</a:t>
            </a:r>
            <a:r>
              <a:rPr lang="en-US" sz="2200" dirty="0">
                <a:solidFill>
                  <a:schemeClr val="dk1"/>
                </a:solidFill>
                <a:latin typeface="Times New Roman" panose="02020603050405020304" pitchFamily="18" charset="0"/>
                <a:cs typeface="Times New Roman" panose="02020603050405020304" pitchFamily="18" charset="0"/>
                <a:sym typeface="Times New Roman" panose="02020603050405020304"/>
              </a:rPr>
              <a:t> The existing system typically involves minimal upfront costs, as it often relies on basic office supplies (e.g., registers, paper) or readily available software like Excel, which many institutions already have</a:t>
            </a:r>
            <a:r>
              <a:rPr lang="en-US" sz="2200" dirty="0">
                <a:solidFill>
                  <a:schemeClr val="dk1"/>
                </a:solidFill>
                <a:latin typeface="Times New Roman" panose="02020603050405020304" pitchFamily="18" charset="0"/>
                <a:cs typeface="Times New Roman" panose="02020603050405020304" pitchFamily="18" charset="0"/>
              </a:rPr>
              <a:t>.</a:t>
            </a:r>
          </a:p>
          <a:p>
            <a:pPr marL="133985" lvl="0" indent="0" algn="l" rtl="0">
              <a:lnSpc>
                <a:spcPct val="100000"/>
              </a:lnSpc>
              <a:spcBef>
                <a:spcPts val="0"/>
              </a:spcBef>
              <a:spcAft>
                <a:spcPts val="0"/>
              </a:spcAft>
              <a:buClr>
                <a:schemeClr val="dk1"/>
              </a:buClr>
              <a:buSzPts val="1492"/>
              <a:buNone/>
            </a:pPr>
            <a:endParaRPr lang="en-US" sz="2200" dirty="0">
              <a:solidFill>
                <a:schemeClr val="dk1"/>
              </a:solidFill>
              <a:latin typeface="Times New Roman" panose="02020603050405020304" pitchFamily="18" charset="0"/>
              <a:cs typeface="Times New Roman" panose="02020603050405020304" pitchFamily="18" charset="0"/>
              <a:sym typeface="Times New Roman" panose="02020603050405020304"/>
            </a:endParaRPr>
          </a:p>
          <a:p>
            <a:pPr marL="457200" lvl="0" indent="-320675" algn="l" rtl="0">
              <a:lnSpc>
                <a:spcPct val="100000"/>
              </a:lnSpc>
              <a:spcBef>
                <a:spcPts val="0"/>
              </a:spcBef>
              <a:spcAft>
                <a:spcPts val="0"/>
              </a:spcAft>
              <a:buClr>
                <a:schemeClr val="dk1"/>
              </a:buClr>
              <a:buSzPts val="1450"/>
              <a:buChar char="❏"/>
            </a:pPr>
            <a:r>
              <a:rPr lang="en-US" sz="2200" b="1" dirty="0">
                <a:solidFill>
                  <a:schemeClr val="dk1"/>
                </a:solidFill>
                <a:latin typeface="Times New Roman" panose="02020603050405020304" pitchFamily="18" charset="0"/>
                <a:cs typeface="Times New Roman" panose="02020603050405020304" pitchFamily="18" charset="0"/>
                <a:sym typeface="Times New Roman" panose="02020603050405020304"/>
              </a:rPr>
              <a:t>Simplicity</a:t>
            </a:r>
            <a:r>
              <a:rPr lang="en-US" sz="2200" dirty="0">
                <a:solidFill>
                  <a:schemeClr val="dk1"/>
                </a:solidFill>
                <a:latin typeface="Times New Roman" panose="02020603050405020304" pitchFamily="18" charset="0"/>
                <a:cs typeface="Times New Roman" panose="02020603050405020304" pitchFamily="18" charset="0"/>
                <a:sym typeface="Times New Roman" panose="02020603050405020304"/>
              </a:rPr>
              <a:t>: The existing system, especially when using physical records or simple spreadsheets, is straightforward and easy to implement without the need for complex software or IT infrastructure</a:t>
            </a:r>
            <a:r>
              <a:rPr lang="en-US" sz="2200" dirty="0">
                <a:solidFill>
                  <a:schemeClr val="dk1"/>
                </a:solidFill>
                <a:latin typeface="Times New Roman" panose="02020603050405020304" pitchFamily="18" charset="0"/>
                <a:cs typeface="Times New Roman" panose="02020603050405020304" pitchFamily="18" charset="0"/>
              </a:rPr>
              <a:t>.</a:t>
            </a:r>
          </a:p>
          <a:p>
            <a:pPr marL="136525" lvl="0" indent="0" algn="l" rtl="0">
              <a:lnSpc>
                <a:spcPct val="100000"/>
              </a:lnSpc>
              <a:spcBef>
                <a:spcPts val="0"/>
              </a:spcBef>
              <a:spcAft>
                <a:spcPts val="0"/>
              </a:spcAft>
              <a:buClr>
                <a:schemeClr val="dk1"/>
              </a:buClr>
              <a:buSzPts val="1450"/>
              <a:buNone/>
            </a:pPr>
            <a:endParaRPr lang="en-US" sz="2200" dirty="0">
              <a:solidFill>
                <a:schemeClr val="dk1"/>
              </a:solidFill>
              <a:latin typeface="Times New Roman" panose="02020603050405020304" pitchFamily="18" charset="0"/>
              <a:cs typeface="Times New Roman" panose="02020603050405020304" pitchFamily="18" charset="0"/>
              <a:sym typeface="Times New Roman" panose="02020603050405020304"/>
            </a:endParaRPr>
          </a:p>
          <a:p>
            <a:pPr marL="457200" lvl="0" indent="-317500" algn="l" rtl="0">
              <a:lnSpc>
                <a:spcPct val="100000"/>
              </a:lnSpc>
              <a:spcBef>
                <a:spcPts val="0"/>
              </a:spcBef>
              <a:spcAft>
                <a:spcPts val="0"/>
              </a:spcAft>
              <a:buClr>
                <a:schemeClr val="dk1"/>
              </a:buClr>
              <a:buSzPts val="1400"/>
              <a:buChar char="❏"/>
            </a:pPr>
            <a:r>
              <a:rPr lang="en-US" sz="2200" b="1" dirty="0">
                <a:solidFill>
                  <a:schemeClr val="dk1"/>
                </a:solidFill>
                <a:latin typeface="Times New Roman" panose="02020603050405020304" pitchFamily="18" charset="0"/>
                <a:cs typeface="Times New Roman" panose="02020603050405020304" pitchFamily="18" charset="0"/>
                <a:sym typeface="Times New Roman" panose="02020603050405020304"/>
              </a:rPr>
              <a:t>Accessibility Without Internet:</a:t>
            </a:r>
            <a:r>
              <a:rPr lang="en-US" sz="2200" dirty="0">
                <a:solidFill>
                  <a:schemeClr val="dk1"/>
                </a:solidFill>
                <a:latin typeface="Times New Roman" panose="02020603050405020304" pitchFamily="18" charset="0"/>
                <a:cs typeface="Times New Roman" panose="02020603050405020304" pitchFamily="18" charset="0"/>
                <a:sym typeface="Times New Roman" panose="02020603050405020304"/>
              </a:rPr>
              <a:t> Physical records and basic spreadsheets can be accessed and updated</a:t>
            </a:r>
            <a:r>
              <a:rPr lang="en-US" sz="2200"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without an internet connection, making them usable even in areas with limited or unreliable internet access.</a:t>
            </a:r>
          </a:p>
        </p:txBody>
      </p:sp>
    </p:spTree>
    <p:extLst>
      <p:ext uri="{BB962C8B-B14F-4D97-AF65-F5344CB8AC3E}">
        <p14:creationId xmlns:p14="http://schemas.microsoft.com/office/powerpoint/2010/main" val="1433232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F4DD6-01BA-5829-EF93-638370430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3C6E60-3BDE-3E1B-E18A-F946FF60FBAD}"/>
              </a:ext>
            </a:extLst>
          </p:cNvPr>
          <p:cNvSpPr>
            <a:spLocks noGrp="1"/>
          </p:cNvSpPr>
          <p:nvPr>
            <p:ph type="title"/>
          </p:nvPr>
        </p:nvSpPr>
        <p:spPr/>
        <p:txBody>
          <a:bodyPr>
            <a:normAutofit/>
          </a:bodyPr>
          <a:lstStyle/>
          <a:p>
            <a:r>
              <a:rPr lang="en-GB" sz="4400" dirty="0"/>
              <a:t>DISADVANTAGES OF EXISTING SYSTEM  </a:t>
            </a:r>
            <a:endParaRPr lang="en-US" sz="4800" dirty="0"/>
          </a:p>
        </p:txBody>
      </p:sp>
      <p:sp>
        <p:nvSpPr>
          <p:cNvPr id="5" name="TextBox 4">
            <a:extLst>
              <a:ext uri="{FF2B5EF4-FFF2-40B4-BE49-F238E27FC236}">
                <a16:creationId xmlns:a16="http://schemas.microsoft.com/office/drawing/2014/main" id="{351F70E7-058F-9F85-AE70-13F57BABCC67}"/>
              </a:ext>
            </a:extLst>
          </p:cNvPr>
          <p:cNvSpPr txBox="1"/>
          <p:nvPr/>
        </p:nvSpPr>
        <p:spPr>
          <a:xfrm>
            <a:off x="575089" y="2339732"/>
            <a:ext cx="10820497" cy="3816429"/>
          </a:xfrm>
          <a:prstGeom prst="rect">
            <a:avLst/>
          </a:prstGeom>
          <a:noFill/>
        </p:spPr>
        <p:txBody>
          <a:bodyPr wrap="square" rtlCol="0">
            <a:spAutoFit/>
          </a:bodyPr>
          <a:lstStyle/>
          <a:p>
            <a:pPr marL="457200" lvl="0" indent="-317500" algn="l" rtl="0">
              <a:spcBef>
                <a:spcPts val="0"/>
              </a:spcBef>
              <a:spcAft>
                <a:spcPts val="0"/>
              </a:spcAft>
              <a:buClr>
                <a:schemeClr val="dk1"/>
              </a:buClr>
              <a:buSzPts val="1400"/>
              <a:buFont typeface="Times New Roman" panose="02020603050405020304"/>
              <a:buChar char="❏"/>
            </a:pPr>
            <a:r>
              <a:rPr lang="en-US" sz="22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Human Error:</a:t>
            </a:r>
            <a:r>
              <a:rPr lang="en-US" sz="22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The manual entry and calculation processes are prone to mistakes, such as incorrect data entry, miscalculations, or loss of records. These errors can impact the accuracy of student results and reports.</a:t>
            </a:r>
          </a:p>
          <a:p>
            <a:pPr marL="139700" lvl="0" algn="l" rtl="0">
              <a:spcBef>
                <a:spcPts val="0"/>
              </a:spcBef>
              <a:spcAft>
                <a:spcPts val="0"/>
              </a:spcAft>
              <a:buClr>
                <a:schemeClr val="dk1"/>
              </a:buClr>
              <a:buSzPts val="1400"/>
            </a:pPr>
            <a:endParaRPr lang="en-US" sz="22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7500" algn="l" rtl="0">
              <a:spcBef>
                <a:spcPts val="0"/>
              </a:spcBef>
              <a:spcAft>
                <a:spcPts val="0"/>
              </a:spcAft>
              <a:buClr>
                <a:schemeClr val="dk1"/>
              </a:buClr>
              <a:buSzPts val="1400"/>
              <a:buFont typeface="Times New Roman" panose="02020603050405020304"/>
              <a:buChar char="❏"/>
            </a:pPr>
            <a:r>
              <a:rPr lang="en-US" sz="22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Vulnerability to Loss or Damage:</a:t>
            </a:r>
            <a:r>
              <a:rPr lang="en-US" sz="22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Physical records are susceptible to being lost, stolen, or damaged (e.g., through fire, water, or wear and tear). Basic digital files are also vulnerable if not backed up properly.</a:t>
            </a:r>
          </a:p>
          <a:p>
            <a:pPr marL="139700" lvl="0" algn="l" rtl="0">
              <a:spcBef>
                <a:spcPts val="0"/>
              </a:spcBef>
              <a:spcAft>
                <a:spcPts val="0"/>
              </a:spcAft>
              <a:buClr>
                <a:schemeClr val="dk1"/>
              </a:buClr>
              <a:buSzPts val="1400"/>
            </a:pPr>
            <a:endParaRPr lang="en-US" sz="22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7500" algn="l" rtl="0">
              <a:spcBef>
                <a:spcPts val="0"/>
              </a:spcBef>
              <a:spcAft>
                <a:spcPts val="0"/>
              </a:spcAft>
              <a:buClr>
                <a:schemeClr val="dk1"/>
              </a:buClr>
              <a:buSzPts val="1400"/>
              <a:buChar char="❏"/>
            </a:pPr>
            <a:r>
              <a:rPr lang="en-US" sz="22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Lack of Backup and Recovery:</a:t>
            </a:r>
            <a:r>
              <a:rPr lang="en-US" sz="22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In the event of an accident or disaster, there may be no effective way to recover lost data, leading to permanent loss of important academic records</a:t>
            </a:r>
            <a:r>
              <a:rPr lang="en-US" sz="2200" dirty="0">
                <a:solidFill>
                  <a:schemeClr val="dk1"/>
                </a:solidFill>
              </a:rPr>
              <a:t>.</a:t>
            </a:r>
            <a:endParaRPr lang="en-US" sz="22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extLst>
      <p:ext uri="{BB962C8B-B14F-4D97-AF65-F5344CB8AC3E}">
        <p14:creationId xmlns:p14="http://schemas.microsoft.com/office/powerpoint/2010/main" val="41244641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5672E-4743-70CD-842A-9335C7FA5E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78DB5F-D81C-618C-D46B-04ED4CE57FBB}"/>
              </a:ext>
            </a:extLst>
          </p:cNvPr>
          <p:cNvSpPr>
            <a:spLocks noGrp="1"/>
          </p:cNvSpPr>
          <p:nvPr>
            <p:ph type="title"/>
          </p:nvPr>
        </p:nvSpPr>
        <p:spPr/>
        <p:txBody>
          <a:bodyPr>
            <a:normAutofit/>
          </a:bodyPr>
          <a:lstStyle/>
          <a:p>
            <a:r>
              <a:rPr lang="en-GB" sz="4400" dirty="0"/>
              <a:t>PROPOSED SYSTEM</a:t>
            </a:r>
            <a:endParaRPr lang="en-US" sz="4800" dirty="0"/>
          </a:p>
        </p:txBody>
      </p:sp>
      <p:sp>
        <p:nvSpPr>
          <p:cNvPr id="7" name="Rectangle 3">
            <a:extLst>
              <a:ext uri="{FF2B5EF4-FFF2-40B4-BE49-F238E27FC236}">
                <a16:creationId xmlns:a16="http://schemas.microsoft.com/office/drawing/2014/main" id="{7D058E10-6C1E-7E67-810F-CB5167649FFC}"/>
              </a:ext>
            </a:extLst>
          </p:cNvPr>
          <p:cNvSpPr>
            <a:spLocks noChangeArrowheads="1"/>
          </p:cNvSpPr>
          <p:nvPr/>
        </p:nvSpPr>
        <p:spPr bwMode="auto">
          <a:xfrm>
            <a:off x="373626" y="2415724"/>
            <a:ext cx="1121860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proposed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Student Result Management System</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a secure, automated platform designed to simplify and enhance the process of managing student grades and academic records. It includes features such as automated grade calculation, secure data storage with encryption, role-based access control, and real-time result access for students and faculty. The system streamlines report generation, enabling administrators to create accurate, comprehensive grade reports quickly. With a user-friendly interface, it ensures ease of use for all stakeholders, regardless of technical expertise. Scalable and adaptable, the system can accommodate growing institutional needs while maintaining efficiency, data security, and compliance with privacy standards.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23008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C48A7-D9CC-D5CE-E1DF-B7E4FB0C94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1B778E-0DC8-2F43-E94B-3CA8D9DA5ADD}"/>
              </a:ext>
            </a:extLst>
          </p:cNvPr>
          <p:cNvSpPr>
            <a:spLocks noGrp="1"/>
          </p:cNvSpPr>
          <p:nvPr>
            <p:ph type="title"/>
          </p:nvPr>
        </p:nvSpPr>
        <p:spPr/>
        <p:txBody>
          <a:bodyPr>
            <a:normAutofit/>
          </a:bodyPr>
          <a:lstStyle/>
          <a:p>
            <a:r>
              <a:rPr lang="en-GB" sz="4400" dirty="0"/>
              <a:t>ADVANTAGES OF PROPOSED SYSTEM  </a:t>
            </a:r>
            <a:endParaRPr lang="en-US" sz="4800" dirty="0"/>
          </a:p>
        </p:txBody>
      </p:sp>
      <p:sp>
        <p:nvSpPr>
          <p:cNvPr id="5" name="TextBox 4">
            <a:extLst>
              <a:ext uri="{FF2B5EF4-FFF2-40B4-BE49-F238E27FC236}">
                <a16:creationId xmlns:a16="http://schemas.microsoft.com/office/drawing/2014/main" id="{37BD889F-721F-4B9C-1D0A-2C9A2878B881}"/>
              </a:ext>
            </a:extLst>
          </p:cNvPr>
          <p:cNvSpPr txBox="1"/>
          <p:nvPr/>
        </p:nvSpPr>
        <p:spPr>
          <a:xfrm>
            <a:off x="575187" y="2123423"/>
            <a:ext cx="5294769" cy="4088042"/>
          </a:xfrm>
          <a:prstGeom prst="rect">
            <a:avLst/>
          </a:prstGeom>
          <a:noFill/>
        </p:spPr>
        <p:txBody>
          <a:bodyPr wrap="square" rtlCol="0">
            <a:spAutoFit/>
          </a:bodyPr>
          <a:lstStyle/>
          <a:p>
            <a:pPr marL="0" lvl="0" indent="0" algn="just" rtl="0">
              <a:spcBef>
                <a:spcPts val="0"/>
              </a:spcBef>
              <a:spcAft>
                <a:spcPts val="0"/>
              </a:spcAft>
              <a:buClr>
                <a:schemeClr val="dk1"/>
              </a:buClr>
              <a:buSzPts val="1100"/>
              <a:buFont typeface="Arial" panose="020B0604020202020204"/>
              <a:buNone/>
            </a:pPr>
            <a:r>
              <a:rPr lang="en-US" sz="2000" b="1" dirty="0">
                <a:solidFill>
                  <a:schemeClr val="dk1"/>
                </a:solidFill>
                <a:latin typeface="Times New Roman" panose="02020603050405020304" pitchFamily="18" charset="0"/>
                <a:cs typeface="Times New Roman" panose="02020603050405020304" pitchFamily="18" charset="0"/>
              </a:rPr>
              <a:t>Increased </a:t>
            </a:r>
            <a:r>
              <a:rPr lang="en-US" sz="2000" b="1" dirty="0" err="1">
                <a:solidFill>
                  <a:schemeClr val="dk1"/>
                </a:solidFill>
                <a:latin typeface="Times New Roman" panose="02020603050405020304" pitchFamily="18" charset="0"/>
                <a:cs typeface="Times New Roman" panose="02020603050405020304" pitchFamily="18" charset="0"/>
              </a:rPr>
              <a:t>Efficiency</a:t>
            </a:r>
            <a:r>
              <a:rPr lang="en-US" sz="2000" dirty="0" err="1">
                <a:solidFill>
                  <a:schemeClr val="dk1"/>
                </a:solidFill>
                <a:latin typeface="Times New Roman" panose="02020603050405020304" pitchFamily="18" charset="0"/>
                <a:cs typeface="Times New Roman" panose="02020603050405020304" pitchFamily="18" charset="0"/>
              </a:rPr>
              <a:t>:The</a:t>
            </a:r>
            <a:r>
              <a:rPr lang="en-US" sz="2000" dirty="0">
                <a:solidFill>
                  <a:schemeClr val="dk1"/>
                </a:solidFill>
                <a:latin typeface="Times New Roman" panose="02020603050405020304" pitchFamily="18" charset="0"/>
                <a:cs typeface="Times New Roman" panose="02020603050405020304" pitchFamily="18" charset="0"/>
              </a:rPr>
              <a:t> system automates the result processing and report generation, significantly reducing the time and effort required by administrative staff.</a:t>
            </a:r>
          </a:p>
          <a:p>
            <a:pPr marL="0" lvl="0" indent="0" algn="just" rtl="0">
              <a:lnSpc>
                <a:spcPct val="115000"/>
              </a:lnSpc>
              <a:spcBef>
                <a:spcPts val="1200"/>
              </a:spcBef>
              <a:spcAft>
                <a:spcPts val="0"/>
              </a:spcAft>
              <a:buClr>
                <a:schemeClr val="dk1"/>
              </a:buClr>
              <a:buSzPts val="1100"/>
              <a:buFont typeface="Arial" panose="020B0604020202020204"/>
              <a:buNone/>
            </a:pPr>
            <a:r>
              <a:rPr lang="en-US" sz="2000" b="1" dirty="0">
                <a:solidFill>
                  <a:schemeClr val="dk1"/>
                </a:solidFill>
                <a:latin typeface="Times New Roman" panose="02020603050405020304" pitchFamily="18" charset="0"/>
                <a:cs typeface="Times New Roman" panose="02020603050405020304" pitchFamily="18" charset="0"/>
              </a:rPr>
              <a:t>Improved </a:t>
            </a:r>
            <a:r>
              <a:rPr lang="en-US" sz="2000" b="1" dirty="0" err="1">
                <a:solidFill>
                  <a:schemeClr val="dk1"/>
                </a:solidFill>
                <a:latin typeface="Times New Roman" panose="02020603050405020304" pitchFamily="18" charset="0"/>
                <a:cs typeface="Times New Roman" panose="02020603050405020304" pitchFamily="18" charset="0"/>
              </a:rPr>
              <a:t>Accuracy</a:t>
            </a:r>
            <a:r>
              <a:rPr lang="en-US" sz="2000" dirty="0" err="1">
                <a:solidFill>
                  <a:schemeClr val="dk1"/>
                </a:solidFill>
                <a:latin typeface="Times New Roman" panose="02020603050405020304" pitchFamily="18" charset="0"/>
                <a:cs typeface="Times New Roman" panose="02020603050405020304" pitchFamily="18" charset="0"/>
              </a:rPr>
              <a:t>:Automated</a:t>
            </a:r>
            <a:r>
              <a:rPr lang="en-US" sz="2000" dirty="0">
                <a:solidFill>
                  <a:schemeClr val="dk1"/>
                </a:solidFill>
                <a:latin typeface="Times New Roman" panose="02020603050405020304" pitchFamily="18" charset="0"/>
                <a:cs typeface="Times New Roman" panose="02020603050405020304" pitchFamily="18" charset="0"/>
              </a:rPr>
              <a:t> calculations and data entry minimize human errors, ensuring that student results are accurate and reliable.</a:t>
            </a:r>
          </a:p>
          <a:p>
            <a:pPr marL="0" lvl="0" indent="0" algn="just" rtl="0">
              <a:lnSpc>
                <a:spcPct val="115000"/>
              </a:lnSpc>
              <a:spcBef>
                <a:spcPts val="1200"/>
              </a:spcBef>
              <a:spcAft>
                <a:spcPts val="0"/>
              </a:spcAft>
              <a:buClr>
                <a:schemeClr val="dk1"/>
              </a:buClr>
              <a:buSzPts val="1100"/>
              <a:buFont typeface="Arial" panose="020B0604020202020204"/>
              <a:buNone/>
            </a:pPr>
            <a:r>
              <a:rPr lang="en-US" sz="2000" b="1" dirty="0">
                <a:solidFill>
                  <a:schemeClr val="dk1"/>
                </a:solidFill>
                <a:latin typeface="Times New Roman" panose="02020603050405020304" pitchFamily="18" charset="0"/>
                <a:cs typeface="Times New Roman" panose="02020603050405020304" pitchFamily="18" charset="0"/>
              </a:rPr>
              <a:t>Enhanced Data </a:t>
            </a:r>
            <a:r>
              <a:rPr lang="en-US" sz="2000" b="1" dirty="0" err="1">
                <a:solidFill>
                  <a:schemeClr val="dk1"/>
                </a:solidFill>
                <a:latin typeface="Times New Roman" panose="02020603050405020304" pitchFamily="18" charset="0"/>
                <a:cs typeface="Times New Roman" panose="02020603050405020304" pitchFamily="18" charset="0"/>
              </a:rPr>
              <a:t>Security</a:t>
            </a:r>
            <a:r>
              <a:rPr lang="en-US" sz="2000" dirty="0" err="1">
                <a:solidFill>
                  <a:schemeClr val="dk1"/>
                </a:solidFill>
                <a:latin typeface="Times New Roman" panose="02020603050405020304" pitchFamily="18" charset="0"/>
                <a:cs typeface="Times New Roman" panose="02020603050405020304" pitchFamily="18" charset="0"/>
              </a:rPr>
              <a:t>:Role-based</a:t>
            </a:r>
            <a:r>
              <a:rPr lang="en-US" sz="2000" dirty="0">
                <a:solidFill>
                  <a:schemeClr val="dk1"/>
                </a:solidFill>
                <a:latin typeface="Times New Roman" panose="02020603050405020304" pitchFamily="18" charset="0"/>
                <a:cs typeface="Times New Roman" panose="02020603050405020304" pitchFamily="18" charset="0"/>
              </a:rPr>
              <a:t> access control and encryption protect sensitive student data, ensuring only authorized users can access or modify records.</a:t>
            </a:r>
          </a:p>
        </p:txBody>
      </p:sp>
      <p:sp>
        <p:nvSpPr>
          <p:cNvPr id="3" name="TextBox 2">
            <a:extLst>
              <a:ext uri="{FF2B5EF4-FFF2-40B4-BE49-F238E27FC236}">
                <a16:creationId xmlns:a16="http://schemas.microsoft.com/office/drawing/2014/main" id="{5DE5DF48-5D79-1B24-1ACD-A8958136D77C}"/>
              </a:ext>
            </a:extLst>
          </p:cNvPr>
          <p:cNvSpPr txBox="1"/>
          <p:nvPr/>
        </p:nvSpPr>
        <p:spPr>
          <a:xfrm>
            <a:off x="6322044" y="2034905"/>
            <a:ext cx="5294769" cy="4265078"/>
          </a:xfrm>
          <a:prstGeom prst="rect">
            <a:avLst/>
          </a:prstGeom>
          <a:noFill/>
        </p:spPr>
        <p:txBody>
          <a:bodyPr wrap="square" rtlCol="0">
            <a:spAutoFit/>
          </a:bodyPr>
          <a:lstStyle/>
          <a:p>
            <a:pPr marL="0" lvl="0" indent="0" algn="just" rtl="0">
              <a:lnSpc>
                <a:spcPct val="115000"/>
              </a:lnSpc>
              <a:spcBef>
                <a:spcPts val="0"/>
              </a:spcBef>
              <a:spcAft>
                <a:spcPts val="0"/>
              </a:spcAft>
              <a:buClr>
                <a:schemeClr val="dk1"/>
              </a:buClr>
              <a:buSzPts val="1100"/>
              <a:buFont typeface="Arial" panose="020B0604020202020204"/>
              <a:buNone/>
            </a:pPr>
            <a:r>
              <a:rPr lang="en-US" sz="2000" b="1" dirty="0">
                <a:latin typeface="Times New Roman" panose="02020603050405020304" pitchFamily="18" charset="0"/>
                <a:cs typeface="Times New Roman" panose="02020603050405020304" pitchFamily="18" charset="0"/>
              </a:rPr>
              <a:t>Real-Time Access and </a:t>
            </a:r>
            <a:r>
              <a:rPr lang="en-US" sz="2000" b="1" dirty="0" err="1">
                <a:latin typeface="Times New Roman" panose="02020603050405020304" pitchFamily="18" charset="0"/>
                <a:cs typeface="Times New Roman" panose="02020603050405020304" pitchFamily="18" charset="0"/>
              </a:rPr>
              <a:t>Updates</a:t>
            </a:r>
            <a:r>
              <a:rPr lang="en-US" sz="2000" dirty="0" err="1">
                <a:latin typeface="Times New Roman" panose="02020603050405020304" pitchFamily="18" charset="0"/>
                <a:cs typeface="Times New Roman" panose="02020603050405020304" pitchFamily="18" charset="0"/>
              </a:rPr>
              <a:t>:Students</a:t>
            </a:r>
            <a:r>
              <a:rPr lang="en-US" sz="2000" dirty="0">
                <a:latin typeface="Times New Roman" panose="02020603050405020304" pitchFamily="18" charset="0"/>
                <a:cs typeface="Times New Roman" panose="02020603050405020304" pitchFamily="18" charset="0"/>
              </a:rPr>
              <a:t>, faculty, and administrators can access up-to-date results instantly, improving communication and transparency.</a:t>
            </a:r>
          </a:p>
          <a:p>
            <a:pPr marL="0" lvl="0" indent="0" algn="just" rtl="0">
              <a:lnSpc>
                <a:spcPct val="115000"/>
              </a:lnSpc>
              <a:spcBef>
                <a:spcPts val="1200"/>
              </a:spcBef>
              <a:spcAft>
                <a:spcPts val="0"/>
              </a:spcAft>
              <a:buClr>
                <a:schemeClr val="dk1"/>
              </a:buClr>
              <a:buSzPts val="1100"/>
              <a:buFont typeface="Arial" panose="020B0604020202020204"/>
              <a:buNone/>
            </a:pPr>
            <a:r>
              <a:rPr lang="en-US" sz="2000" b="1" dirty="0" err="1">
                <a:latin typeface="Times New Roman" panose="02020603050405020304" pitchFamily="18" charset="0"/>
                <a:cs typeface="Times New Roman" panose="02020603050405020304" pitchFamily="18" charset="0"/>
              </a:rPr>
              <a:t>Scalability</a:t>
            </a:r>
            <a:r>
              <a:rPr lang="en-US" sz="2000" dirty="0" err="1">
                <a:latin typeface="Times New Roman" panose="02020603050405020304" pitchFamily="18" charset="0"/>
                <a:cs typeface="Times New Roman" panose="02020603050405020304" pitchFamily="18" charset="0"/>
              </a:rPr>
              <a:t>:The</a:t>
            </a:r>
            <a:r>
              <a:rPr lang="en-US" sz="2000" dirty="0">
                <a:latin typeface="Times New Roman" panose="02020603050405020304" pitchFamily="18" charset="0"/>
                <a:cs typeface="Times New Roman" panose="02020603050405020304" pitchFamily="18" charset="0"/>
              </a:rPr>
              <a:t> system is designed to grow with the institution, easily handling increases in student numbers and academic programs without significant changes..</a:t>
            </a:r>
          </a:p>
          <a:p>
            <a:pPr marL="0" lvl="0" indent="0" algn="just" rtl="0">
              <a:lnSpc>
                <a:spcPct val="115000"/>
              </a:lnSpc>
              <a:spcBef>
                <a:spcPts val="1200"/>
              </a:spcBef>
              <a:spcAft>
                <a:spcPts val="0"/>
              </a:spcAft>
              <a:buClr>
                <a:schemeClr val="dk1"/>
              </a:buClr>
              <a:buSzPts val="1100"/>
              <a:buFont typeface="Arial" panose="020B0604020202020204"/>
              <a:buNone/>
            </a:pPr>
            <a:r>
              <a:rPr lang="en-US" sz="2000" b="1" dirty="0">
                <a:solidFill>
                  <a:schemeClr val="dk1"/>
                </a:solidFill>
                <a:latin typeface="Times New Roman" panose="02020603050405020304" pitchFamily="18" charset="0"/>
                <a:cs typeface="Times New Roman" panose="02020603050405020304" pitchFamily="18" charset="0"/>
              </a:rPr>
              <a:t>User-Friendly </a:t>
            </a:r>
            <a:r>
              <a:rPr lang="en-US" sz="2000" b="1" dirty="0" err="1">
                <a:solidFill>
                  <a:schemeClr val="dk1"/>
                </a:solidFill>
                <a:latin typeface="Times New Roman" panose="02020603050405020304" pitchFamily="18" charset="0"/>
                <a:cs typeface="Times New Roman" panose="02020603050405020304" pitchFamily="18" charset="0"/>
              </a:rPr>
              <a:t>Interface</a:t>
            </a:r>
            <a:r>
              <a:rPr lang="en-US" sz="2000" dirty="0" err="1">
                <a:solidFill>
                  <a:schemeClr val="dk1"/>
                </a:solidFill>
                <a:latin typeface="Times New Roman" panose="02020603050405020304" pitchFamily="18" charset="0"/>
                <a:cs typeface="Times New Roman" panose="02020603050405020304" pitchFamily="18" charset="0"/>
              </a:rPr>
              <a:t>:The</a:t>
            </a:r>
            <a:r>
              <a:rPr lang="en-US" sz="2000" dirty="0">
                <a:solidFill>
                  <a:schemeClr val="dk1"/>
                </a:solidFill>
                <a:latin typeface="Times New Roman" panose="02020603050405020304" pitchFamily="18" charset="0"/>
                <a:cs typeface="Times New Roman" panose="02020603050405020304" pitchFamily="18" charset="0"/>
              </a:rPr>
              <a:t> intuitive design ensures that all users, regardless of their technical skills, can easily navigate and use the system.</a:t>
            </a:r>
          </a:p>
        </p:txBody>
      </p:sp>
    </p:spTree>
    <p:extLst>
      <p:ext uri="{BB962C8B-B14F-4D97-AF65-F5344CB8AC3E}">
        <p14:creationId xmlns:p14="http://schemas.microsoft.com/office/powerpoint/2010/main" val="3994426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3578942" y="471533"/>
            <a:ext cx="6728718" cy="3664417"/>
          </a:xfrm>
        </p:spPr>
        <p:txBody>
          <a:bodyPr/>
          <a:lstStyle/>
          <a:p>
            <a:r>
              <a:rPr lang="en-US" dirty="0"/>
              <a:t>SYSTEM ARCHITECTURE AND</a:t>
            </a:r>
            <a:br>
              <a:rPr lang="en-US" dirty="0"/>
            </a:br>
            <a:r>
              <a:rPr lang="en-US" dirty="0"/>
              <a:t>MODULE DESCRIPTIONS</a:t>
            </a:r>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95</TotalTime>
  <Words>1768</Words>
  <Application>Microsoft Office PowerPoint</Application>
  <PresentationFormat>Widescreen</PresentationFormat>
  <Paragraphs>115</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Times New Roman</vt:lpstr>
      <vt:lpstr>Wingdings</vt:lpstr>
      <vt:lpstr>Educational subjects 16x9</vt:lpstr>
      <vt:lpstr>STUDENT RESULT MANAGEMENT SYSTEM</vt:lpstr>
      <vt:lpstr>ABSTRACT</vt:lpstr>
      <vt:lpstr>INTRODUCTION AND OVERVIEW</vt:lpstr>
      <vt:lpstr>EXISTING SYSTEM </vt:lpstr>
      <vt:lpstr>ADVANTAGES OF EXISTING SYSTEM  </vt:lpstr>
      <vt:lpstr>DISADVANTAGES OF EXISTING SYSTEM  </vt:lpstr>
      <vt:lpstr>PROPOSED SYSTEM</vt:lpstr>
      <vt:lpstr>ADVANTAGES OF PROPOSED SYSTEM  </vt:lpstr>
      <vt:lpstr>SYSTEM ARCHITECTURE AND MODULE DESCRIPTIONS</vt:lpstr>
      <vt:lpstr>SYSTEM ARCHITECTURE</vt:lpstr>
      <vt:lpstr>LIST OF MODULES</vt:lpstr>
      <vt:lpstr>MODULE 1: ADMIN</vt:lpstr>
      <vt:lpstr>MODULE 2: STUDENT</vt:lpstr>
      <vt:lpstr>MODULE 3: RESULT PROCESSING</vt:lpstr>
      <vt:lpstr>MODULE 4: DATABASE</vt:lpstr>
      <vt:lpstr>MODULE 5: NOTICE</vt:lpstr>
      <vt:lpstr>OUTPUT</vt:lpstr>
      <vt:lpstr>OUTPUT</vt:lpstr>
      <vt:lpstr>OUTPUT</vt:lpstr>
      <vt:lpstr>OUTPUT</vt:lpstr>
      <vt:lpstr>TEST OUTPUT</vt:lpstr>
      <vt:lpstr>TEST OUTPUT</vt:lpstr>
      <vt:lpstr>TEST OUTPUT</vt:lpstr>
      <vt:lpstr>CLASS DIAGRAM</vt:lpstr>
      <vt:lpstr>SEQUENCE DIAGRAM</vt:lpstr>
      <vt:lpstr>USE CASE DIAGRAM</vt:lpstr>
      <vt:lpstr>PowerPoint Presentation</vt:lpstr>
      <vt:lpstr>PowerPoint Presentation</vt:lpstr>
      <vt:lpstr>PowerPoint Presentation</vt:lpstr>
      <vt:lpstr>PowerPoint Presentation</vt:lpstr>
      <vt:lpstr>PowerPoint Presentation</vt:lpstr>
      <vt:lpstr>FUNCTIONAL AND NON FUNCTIONAL REQUIREMENTS</vt:lpstr>
      <vt:lpstr>WATERFALL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charlesweslyinchrist@gmail.com</dc:creator>
  <cp:lastModifiedBy>charlesweslyinchrist@gmail.com</cp:lastModifiedBy>
  <cp:revision>1</cp:revision>
  <dcterms:created xsi:type="dcterms:W3CDTF">2024-11-25T16:43:51Z</dcterms:created>
  <dcterms:modified xsi:type="dcterms:W3CDTF">2024-11-25T18:19:44Z</dcterms:modified>
</cp:coreProperties>
</file>